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75" r:id="rId7"/>
    <p:sldId id="277" r:id="rId8"/>
    <p:sldId id="278" r:id="rId9"/>
    <p:sldId id="276" r:id="rId10"/>
    <p:sldId id="279" r:id="rId11"/>
    <p:sldId id="281" r:id="rId12"/>
    <p:sldId id="282" r:id="rId13"/>
    <p:sldId id="283" r:id="rId14"/>
    <p:sldId id="287" r:id="rId15"/>
    <p:sldId id="286" r:id="rId16"/>
    <p:sldId id="288" r:id="rId17"/>
    <p:sldId id="289" r:id="rId18"/>
    <p:sldId id="290" r:id="rId19"/>
    <p:sldId id="292" r:id="rId20"/>
    <p:sldId id="291" r:id="rId21"/>
    <p:sldId id="302" r:id="rId22"/>
    <p:sldId id="303" r:id="rId23"/>
    <p:sldId id="293" r:id="rId24"/>
    <p:sldId id="294" r:id="rId25"/>
    <p:sldId id="299" r:id="rId26"/>
    <p:sldId id="300" r:id="rId27"/>
    <p:sldId id="301" r:id="rId28"/>
    <p:sldId id="295" r:id="rId29"/>
    <p:sldId id="296" r:id="rId30"/>
    <p:sldId id="297" r:id="rId31"/>
    <p:sldId id="298" r:id="rId32"/>
    <p:sldId id="261" r:id="rId33"/>
    <p:sldId id="262" r:id="rId34"/>
    <p:sldId id="263" r:id="rId35"/>
    <p:sldId id="264" r:id="rId36"/>
    <p:sldId id="265" r:id="rId37"/>
    <p:sldId id="272" r:id="rId38"/>
    <p:sldId id="270" r:id="rId39"/>
    <p:sldId id="266" r:id="rId40"/>
    <p:sldId id="26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F1E"/>
    <a:srgbClr val="0049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3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156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0233929\Local%20Settings\Temporary%20Internet%20Files\Content.Outlook\OBW09RPA\experiment%20results%20for%20F-S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0233929\Local%20Settings\Temporary%20Internet%20Files\Content.Outlook\OBW09RPA\experiment%20results%20for%20F-SM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0233929\Local%20Settings\Temporary%20Internet%20Files\Content.Outlook\OBW09RPA\experiment%20results%20for%20F-SM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0233929\Local%20Settings\Temporary%20Internet%20Files\Content.Outlook\OBW09RPA\experiment%20results%20for%20F-S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F-SMO, libsvm and SMO on Gaussain</a:t>
            </a:r>
            <a:r>
              <a:rPr lang="en-US" sz="1400" baseline="0"/>
              <a:t> Kernel</a:t>
            </a:r>
            <a:endParaRPr lang="en-US" sz="14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Sheet1!$F$5</c:f>
              <c:strCache>
                <c:ptCount val="1"/>
                <c:pt idx="0">
                  <c:v>SMO/Gaussian</c:v>
                </c:pt>
              </c:strCache>
            </c:strRef>
          </c:tx>
          <c:cat>
            <c:numRef>
              <c:f>Sheet1!$D$8:$D$13</c:f>
              <c:numCache>
                <c:formatCode>0</c:formatCode>
                <c:ptCount val="6"/>
                <c:pt idx="0">
                  <c:v>412</c:v>
                </c:pt>
                <c:pt idx="1">
                  <c:v>827</c:v>
                </c:pt>
                <c:pt idx="2">
                  <c:v>1587</c:v>
                </c:pt>
                <c:pt idx="3">
                  <c:v>3107</c:v>
                </c:pt>
                <c:pt idx="4">
                  <c:v>6260</c:v>
                </c:pt>
                <c:pt idx="5">
                  <c:v>11800</c:v>
                </c:pt>
              </c:numCache>
            </c:numRef>
          </c:cat>
          <c:val>
            <c:numRef>
              <c:f>Sheet1!$G$8:$G$13</c:f>
              <c:numCache>
                <c:formatCode>General</c:formatCode>
                <c:ptCount val="6"/>
                <c:pt idx="0">
                  <c:v>0.14502499874999999</c:v>
                </c:pt>
                <c:pt idx="1">
                  <c:v>0.40056596999999999</c:v>
                </c:pt>
                <c:pt idx="2">
                  <c:v>1.2249925424999999</c:v>
                </c:pt>
                <c:pt idx="3">
                  <c:v>4.3928998837500002</c:v>
                </c:pt>
                <c:pt idx="4">
                  <c:v>13.84165273875</c:v>
                </c:pt>
                <c:pt idx="5">
                  <c:v>43.394028187499998</c:v>
                </c:pt>
              </c:numCache>
            </c:numRef>
          </c:val>
        </c:ser>
        <c:ser>
          <c:idx val="1"/>
          <c:order val="1"/>
          <c:tx>
            <c:strRef>
              <c:f>Sheet1!$K$5</c:f>
              <c:strCache>
                <c:ptCount val="1"/>
                <c:pt idx="0">
                  <c:v>F-SMO/Gaussian</c:v>
                </c:pt>
              </c:strCache>
            </c:strRef>
          </c:tx>
          <c:cat>
            <c:numRef>
              <c:f>Sheet1!$D$8:$D$13</c:f>
              <c:numCache>
                <c:formatCode>0</c:formatCode>
                <c:ptCount val="6"/>
                <c:pt idx="0">
                  <c:v>412</c:v>
                </c:pt>
                <c:pt idx="1">
                  <c:v>827</c:v>
                </c:pt>
                <c:pt idx="2">
                  <c:v>1587</c:v>
                </c:pt>
                <c:pt idx="3">
                  <c:v>3107</c:v>
                </c:pt>
                <c:pt idx="4">
                  <c:v>6260</c:v>
                </c:pt>
                <c:pt idx="5">
                  <c:v>11800</c:v>
                </c:pt>
              </c:numCache>
            </c:numRef>
          </c:cat>
          <c:val>
            <c:numRef>
              <c:f>Sheet1!$L$8:$L$13</c:f>
              <c:numCache>
                <c:formatCode>General</c:formatCode>
                <c:ptCount val="6"/>
                <c:pt idx="0">
                  <c:v>6.0185580000000002E-2</c:v>
                </c:pt>
                <c:pt idx="1">
                  <c:v>0.13882498125000001</c:v>
                </c:pt>
                <c:pt idx="2">
                  <c:v>0.38387621625000001</c:v>
                </c:pt>
                <c:pt idx="3">
                  <c:v>1.21007272125</c:v>
                </c:pt>
                <c:pt idx="4">
                  <c:v>3.7201664024999999</c:v>
                </c:pt>
                <c:pt idx="5">
                  <c:v>11.090257935</c:v>
                </c:pt>
              </c:numCache>
            </c:numRef>
          </c:val>
        </c:ser>
        <c:ser>
          <c:idx val="2"/>
          <c:order val="2"/>
          <c:tx>
            <c:strRef>
              <c:f>Sheet1!$P$5</c:f>
              <c:strCache>
                <c:ptCount val="1"/>
                <c:pt idx="0">
                  <c:v>libsvm/Gaussian</c:v>
                </c:pt>
              </c:strCache>
            </c:strRef>
          </c:tx>
          <c:val>
            <c:numRef>
              <c:f>Sheet1!$P$8:$P$13</c:f>
              <c:numCache>
                <c:formatCode>General</c:formatCode>
                <c:ptCount val="6"/>
                <c:pt idx="0">
                  <c:v>0.16766200000000001</c:v>
                </c:pt>
                <c:pt idx="1">
                  <c:v>0.31236599999999998</c:v>
                </c:pt>
                <c:pt idx="2">
                  <c:v>0.68079000000000001</c:v>
                </c:pt>
                <c:pt idx="3">
                  <c:v>1.766516</c:v>
                </c:pt>
                <c:pt idx="4">
                  <c:v>4.8220619999999998</c:v>
                </c:pt>
                <c:pt idx="5">
                  <c:v>12.705496999999999</c:v>
                </c:pt>
              </c:numCache>
            </c:numRef>
          </c:val>
        </c:ser>
        <c:marker val="1"/>
        <c:axId val="154698112"/>
        <c:axId val="154700032"/>
      </c:lineChart>
      <c:catAx>
        <c:axId val="154698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Points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154700032"/>
        <c:crosses val="autoZero"/>
        <c:auto val="1"/>
        <c:lblAlgn val="ctr"/>
        <c:lblOffset val="100"/>
      </c:catAx>
      <c:valAx>
        <c:axId val="154700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546981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F-SMO</a:t>
            </a:r>
            <a:r>
              <a:rPr lang="en-US" sz="1400" baseline="0"/>
              <a:t>, libsvm and SMO on Linear Kernel</a:t>
            </a:r>
            <a:endParaRPr lang="en-US" sz="14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Sheet1!$H$5</c:f>
              <c:strCache>
                <c:ptCount val="1"/>
                <c:pt idx="0">
                  <c:v>SMO/Linear</c:v>
                </c:pt>
              </c:strCache>
            </c:strRef>
          </c:tx>
          <c:cat>
            <c:numRef>
              <c:f>Sheet1!$D$8:$D$13</c:f>
              <c:numCache>
                <c:formatCode>0</c:formatCode>
                <c:ptCount val="6"/>
                <c:pt idx="0">
                  <c:v>412</c:v>
                </c:pt>
                <c:pt idx="1">
                  <c:v>827</c:v>
                </c:pt>
                <c:pt idx="2">
                  <c:v>1587</c:v>
                </c:pt>
                <c:pt idx="3">
                  <c:v>3107</c:v>
                </c:pt>
                <c:pt idx="4">
                  <c:v>6260</c:v>
                </c:pt>
                <c:pt idx="5">
                  <c:v>11800</c:v>
                </c:pt>
              </c:numCache>
            </c:numRef>
          </c:cat>
          <c:val>
            <c:numRef>
              <c:f>Sheet1!$I$8:$I$13</c:f>
              <c:numCache>
                <c:formatCode>General</c:formatCode>
                <c:ptCount val="6"/>
                <c:pt idx="0">
                  <c:v>0.14391904875</c:v>
                </c:pt>
                <c:pt idx="1">
                  <c:v>0.41445579375000002</c:v>
                </c:pt>
                <c:pt idx="2">
                  <c:v>1.6047448725</c:v>
                </c:pt>
                <c:pt idx="3">
                  <c:v>12.609483911250001</c:v>
                </c:pt>
                <c:pt idx="4">
                  <c:v>126.19551994125</c:v>
                </c:pt>
                <c:pt idx="5">
                  <c:v>2188.5405223500002</c:v>
                </c:pt>
              </c:numCache>
            </c:numRef>
          </c:val>
        </c:ser>
        <c:ser>
          <c:idx val="1"/>
          <c:order val="1"/>
          <c:tx>
            <c:strRef>
              <c:f>Sheet1!$M$5</c:f>
              <c:strCache>
                <c:ptCount val="1"/>
                <c:pt idx="0">
                  <c:v>F-SMO/Linear</c:v>
                </c:pt>
              </c:strCache>
            </c:strRef>
          </c:tx>
          <c:val>
            <c:numRef>
              <c:f>Sheet1!$N$8:$N$13</c:f>
              <c:numCache>
                <c:formatCode>General</c:formatCode>
                <c:ptCount val="6"/>
                <c:pt idx="0">
                  <c:v>4.14632625E-2</c:v>
                </c:pt>
                <c:pt idx="1">
                  <c:v>0.109937145</c:v>
                </c:pt>
                <c:pt idx="2">
                  <c:v>0.32304279749999998</c:v>
                </c:pt>
                <c:pt idx="3">
                  <c:v>1.0200803475</c:v>
                </c:pt>
                <c:pt idx="4">
                  <c:v>3.7528523437499999</c:v>
                </c:pt>
                <c:pt idx="5">
                  <c:v>19.80135168</c:v>
                </c:pt>
              </c:numCache>
            </c:numRef>
          </c:val>
        </c:ser>
        <c:ser>
          <c:idx val="2"/>
          <c:order val="2"/>
          <c:tx>
            <c:strRef>
              <c:f>Sheet1!$Q$5</c:f>
              <c:strCache>
                <c:ptCount val="1"/>
                <c:pt idx="0">
                  <c:v>libsvm/Linear</c:v>
                </c:pt>
              </c:strCache>
            </c:strRef>
          </c:tx>
          <c:val>
            <c:numRef>
              <c:f>Sheet1!$Q$8:$Q$13</c:f>
              <c:numCache>
                <c:formatCode>General</c:formatCode>
                <c:ptCount val="6"/>
                <c:pt idx="0">
                  <c:v>0.14958099999999999</c:v>
                </c:pt>
                <c:pt idx="1">
                  <c:v>0.288688</c:v>
                </c:pt>
                <c:pt idx="2">
                  <c:v>0.62534900000000004</c:v>
                </c:pt>
                <c:pt idx="3">
                  <c:v>1.863399</c:v>
                </c:pt>
                <c:pt idx="4">
                  <c:v>6.5684930000000001</c:v>
                </c:pt>
                <c:pt idx="5">
                  <c:v>38.177753000000003</c:v>
                </c:pt>
              </c:numCache>
            </c:numRef>
          </c:val>
        </c:ser>
        <c:marker val="1"/>
        <c:axId val="156268800"/>
        <c:axId val="156284032"/>
      </c:lineChart>
      <c:catAx>
        <c:axId val="15626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Points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156284032"/>
        <c:crosses val="autoZero"/>
        <c:auto val="1"/>
        <c:lblAlgn val="ctr"/>
        <c:lblOffset val="100"/>
      </c:catAx>
      <c:valAx>
        <c:axId val="156284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562688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F-SMO</a:t>
            </a:r>
            <a:r>
              <a:rPr lang="en-US" sz="1400" baseline="0"/>
              <a:t> vs libsvm on Gaussian Kernel</a:t>
            </a:r>
            <a:endParaRPr lang="en-US" sz="1400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Sheet1!$K$5</c:f>
              <c:strCache>
                <c:ptCount val="1"/>
                <c:pt idx="0">
                  <c:v>F-SMO/Gaussian</c:v>
                </c:pt>
              </c:strCache>
            </c:strRef>
          </c:tx>
          <c:cat>
            <c:numRef>
              <c:f>Sheet1!$D$8:$D$13</c:f>
              <c:numCache>
                <c:formatCode>0</c:formatCode>
                <c:ptCount val="6"/>
                <c:pt idx="0">
                  <c:v>412</c:v>
                </c:pt>
                <c:pt idx="1">
                  <c:v>827</c:v>
                </c:pt>
                <c:pt idx="2">
                  <c:v>1587</c:v>
                </c:pt>
                <c:pt idx="3">
                  <c:v>3107</c:v>
                </c:pt>
                <c:pt idx="4">
                  <c:v>6260</c:v>
                </c:pt>
                <c:pt idx="5">
                  <c:v>11800</c:v>
                </c:pt>
              </c:numCache>
            </c:numRef>
          </c:cat>
          <c:val>
            <c:numRef>
              <c:f>Sheet1!$L$8:$L$13</c:f>
              <c:numCache>
                <c:formatCode>General</c:formatCode>
                <c:ptCount val="6"/>
                <c:pt idx="0">
                  <c:v>6.0185580000000002E-2</c:v>
                </c:pt>
                <c:pt idx="1">
                  <c:v>0.13882498125000001</c:v>
                </c:pt>
                <c:pt idx="2">
                  <c:v>0.38387621625000001</c:v>
                </c:pt>
                <c:pt idx="3">
                  <c:v>1.21007272125</c:v>
                </c:pt>
                <c:pt idx="4">
                  <c:v>3.7201664024999999</c:v>
                </c:pt>
                <c:pt idx="5">
                  <c:v>11.090257935</c:v>
                </c:pt>
              </c:numCache>
            </c:numRef>
          </c:val>
        </c:ser>
        <c:ser>
          <c:idx val="2"/>
          <c:order val="1"/>
          <c:tx>
            <c:strRef>
              <c:f>Sheet1!$P$5</c:f>
              <c:strCache>
                <c:ptCount val="1"/>
                <c:pt idx="0">
                  <c:v>libsvm/Gaussian</c:v>
                </c:pt>
              </c:strCache>
            </c:strRef>
          </c:tx>
          <c:val>
            <c:numRef>
              <c:f>Sheet1!$P$8:$P$13</c:f>
              <c:numCache>
                <c:formatCode>General</c:formatCode>
                <c:ptCount val="6"/>
                <c:pt idx="0">
                  <c:v>0.16766200000000001</c:v>
                </c:pt>
                <c:pt idx="1">
                  <c:v>0.31236599999999998</c:v>
                </c:pt>
                <c:pt idx="2">
                  <c:v>0.68079000000000001</c:v>
                </c:pt>
                <c:pt idx="3">
                  <c:v>1.766516</c:v>
                </c:pt>
                <c:pt idx="4">
                  <c:v>4.8220619999999998</c:v>
                </c:pt>
                <c:pt idx="5">
                  <c:v>12.705496999999999</c:v>
                </c:pt>
              </c:numCache>
            </c:numRef>
          </c:val>
        </c:ser>
        <c:marker val="1"/>
        <c:axId val="154717184"/>
        <c:axId val="156007040"/>
      </c:lineChart>
      <c:catAx>
        <c:axId val="154717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Points</a:t>
                </a:r>
                <a:endParaRPr lang="en-US"/>
              </a:p>
            </c:rich>
          </c:tx>
          <c:layout/>
        </c:title>
        <c:numFmt formatCode="0" sourceLinked="1"/>
        <c:majorTickMark val="none"/>
        <c:tickLblPos val="nextTo"/>
        <c:crossAx val="156007040"/>
        <c:crosses val="autoZero"/>
        <c:lblAlgn val="ctr"/>
        <c:lblOffset val="100"/>
      </c:catAx>
      <c:valAx>
        <c:axId val="156007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(sencond)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547171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F-SMO vs libsvm on Linear</a:t>
            </a:r>
            <a:r>
              <a:rPr lang="en-US" sz="1400" baseline="0"/>
              <a:t> Kernel</a:t>
            </a:r>
            <a:endParaRPr lang="en-US" sz="1400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Sheet1!$M$5</c:f>
              <c:strCache>
                <c:ptCount val="1"/>
                <c:pt idx="0">
                  <c:v>F-SMO/Linear</c:v>
                </c:pt>
              </c:strCache>
            </c:strRef>
          </c:tx>
          <c:cat>
            <c:numRef>
              <c:f>Sheet1!$D$8:$D$13</c:f>
              <c:numCache>
                <c:formatCode>0</c:formatCode>
                <c:ptCount val="6"/>
                <c:pt idx="0">
                  <c:v>412</c:v>
                </c:pt>
                <c:pt idx="1">
                  <c:v>827</c:v>
                </c:pt>
                <c:pt idx="2">
                  <c:v>1587</c:v>
                </c:pt>
                <c:pt idx="3">
                  <c:v>3107</c:v>
                </c:pt>
                <c:pt idx="4">
                  <c:v>6260</c:v>
                </c:pt>
                <c:pt idx="5">
                  <c:v>11800</c:v>
                </c:pt>
              </c:numCache>
            </c:numRef>
          </c:cat>
          <c:val>
            <c:numRef>
              <c:f>Sheet1!$N$8:$N$13</c:f>
              <c:numCache>
                <c:formatCode>General</c:formatCode>
                <c:ptCount val="6"/>
                <c:pt idx="0">
                  <c:v>4.14632625E-2</c:v>
                </c:pt>
                <c:pt idx="1">
                  <c:v>0.109937145</c:v>
                </c:pt>
                <c:pt idx="2">
                  <c:v>0.32304279749999998</c:v>
                </c:pt>
                <c:pt idx="3">
                  <c:v>1.0200803475</c:v>
                </c:pt>
                <c:pt idx="4">
                  <c:v>3.7528523437499999</c:v>
                </c:pt>
                <c:pt idx="5">
                  <c:v>19.80135168</c:v>
                </c:pt>
              </c:numCache>
            </c:numRef>
          </c:val>
        </c:ser>
        <c:ser>
          <c:idx val="2"/>
          <c:order val="1"/>
          <c:tx>
            <c:strRef>
              <c:f>Sheet1!$Q$5</c:f>
              <c:strCache>
                <c:ptCount val="1"/>
                <c:pt idx="0">
                  <c:v>libsvm/Linear</c:v>
                </c:pt>
              </c:strCache>
            </c:strRef>
          </c:tx>
          <c:cat>
            <c:numRef>
              <c:f>Sheet1!$D$8:$D$13</c:f>
              <c:numCache>
                <c:formatCode>0</c:formatCode>
                <c:ptCount val="6"/>
                <c:pt idx="0">
                  <c:v>412</c:v>
                </c:pt>
                <c:pt idx="1">
                  <c:v>827</c:v>
                </c:pt>
                <c:pt idx="2">
                  <c:v>1587</c:v>
                </c:pt>
                <c:pt idx="3">
                  <c:v>3107</c:v>
                </c:pt>
                <c:pt idx="4">
                  <c:v>6260</c:v>
                </c:pt>
                <c:pt idx="5">
                  <c:v>11800</c:v>
                </c:pt>
              </c:numCache>
            </c:numRef>
          </c:cat>
          <c:val>
            <c:numRef>
              <c:f>Sheet1!$Q$8:$Q$13</c:f>
              <c:numCache>
                <c:formatCode>General</c:formatCode>
                <c:ptCount val="6"/>
                <c:pt idx="0">
                  <c:v>0.14958099999999999</c:v>
                </c:pt>
                <c:pt idx="1">
                  <c:v>0.288688</c:v>
                </c:pt>
                <c:pt idx="2">
                  <c:v>0.62534900000000004</c:v>
                </c:pt>
                <c:pt idx="3">
                  <c:v>1.863399</c:v>
                </c:pt>
                <c:pt idx="4">
                  <c:v>6.5684930000000001</c:v>
                </c:pt>
                <c:pt idx="5">
                  <c:v>38.177753000000003</c:v>
                </c:pt>
              </c:numCache>
            </c:numRef>
          </c:val>
        </c:ser>
        <c:marker val="1"/>
        <c:axId val="151435520"/>
        <c:axId val="151442560"/>
      </c:lineChart>
      <c:catAx>
        <c:axId val="151435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Points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151442560"/>
        <c:crosses val="autoZero"/>
        <c:auto val="1"/>
        <c:lblAlgn val="ctr"/>
        <c:lblOffset val="100"/>
      </c:catAx>
      <c:valAx>
        <c:axId val="1514425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(second)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514355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E01FD-72F0-5D4A-BD59-AD669C25C4C0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A8CFA-42BF-EA46-AE87-0369CDB5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B2368-F7E4-1C45-A054-62D11154287A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3B732-8AC8-7447-8E5F-EB934A429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orpion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1904999" cy="2465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fld id="{A2CC6961-F837-47CB-BCD3-E3F66A5DC4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3D9C-0AB5-408C-B547-4FBBCAD994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84632"/>
            <a:ext cx="9180576" cy="19874"/>
          </a:xfrm>
          <a:prstGeom prst="line">
            <a:avLst/>
          </a:prstGeom>
          <a:ln w="88900" cap="flat" cmpd="sng" algn="ctr">
            <a:solidFill>
              <a:srgbClr val="E36F1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E36F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90600" y="5791200"/>
            <a:ext cx="7924801" cy="1295400"/>
            <a:chOff x="990600" y="5791200"/>
            <a:chExt cx="7924801" cy="1295400"/>
          </a:xfrm>
        </p:grpSpPr>
        <p:pic>
          <p:nvPicPr>
            <p:cNvPr id="10" name="Picture 9" descr="SCORPION logo BLUE text WHITE scorpion2.ai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1" y="5791200"/>
              <a:ext cx="914400" cy="1295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90600" y="6324600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latin typeface="ConduitITCStd Medium"/>
                  <a:cs typeface="ConduitITCStd Medium"/>
                </a:rPr>
                <a:t>The University of Texas at Brownsville </a:t>
              </a:r>
              <a:r>
                <a:rPr lang="en-US" dirty="0" smtClean="0">
                  <a:solidFill>
                    <a:schemeClr val="bg1"/>
                  </a:solidFill>
                  <a:latin typeface="ConduitITCStd Light"/>
                  <a:cs typeface="ConduitITCStd Light"/>
                </a:rPr>
                <a:t>and</a:t>
              </a:r>
              <a:r>
                <a:rPr lang="en-US" dirty="0" smtClean="0">
                  <a:solidFill>
                    <a:schemeClr val="bg1"/>
                  </a:solidFill>
                  <a:latin typeface="ConduitITCStd Medium"/>
                  <a:cs typeface="ConduitITCStd Medium"/>
                </a:rPr>
                <a:t> Texas Southmost College</a:t>
              </a:r>
              <a:endParaRPr lang="en-US" dirty="0">
                <a:solidFill>
                  <a:schemeClr val="bg1"/>
                </a:solidFill>
                <a:latin typeface="ConduitITCStd Medium"/>
                <a:cs typeface="ConduitITCStd Medium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733B-C006-4ECA-ADF4-E9CD0A57C14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CC43-AC61-4186-BD96-7461A5D69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6576" y="5943600"/>
            <a:ext cx="918057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8600"/>
            <a:ext cx="9180576" cy="19874"/>
          </a:xfrm>
          <a:prstGeom prst="line">
            <a:avLst/>
          </a:prstGeom>
          <a:ln w="635000" cap="flat" cmpd="sng" algn="ctr">
            <a:solidFill>
              <a:srgbClr val="E36F1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28600" y="5681246"/>
            <a:ext cx="4953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nduitITCStd Medium"/>
                <a:cs typeface="ConduitITCStd Medium"/>
              </a:rPr>
              <a:t>KNOWLEDGE KNOWS NO BOUNDARIES.</a:t>
            </a:r>
            <a:endParaRPr lang="en-US" sz="1600" dirty="0">
              <a:solidFill>
                <a:schemeClr val="bg1"/>
              </a:solidFill>
              <a:latin typeface="ConduitITCStd Medium"/>
              <a:cs typeface="ConduitITCStd Medium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90600" y="5791200"/>
            <a:ext cx="7924801" cy="1295400"/>
            <a:chOff x="990600" y="5791200"/>
            <a:chExt cx="7924801" cy="1295400"/>
          </a:xfrm>
        </p:grpSpPr>
        <p:pic>
          <p:nvPicPr>
            <p:cNvPr id="11" name="Picture 10" descr="SCORPION logo BLUE text WHITE scorpion2.ai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1001" y="5791200"/>
              <a:ext cx="914400" cy="1295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0600" y="6324600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latin typeface="ConduitITCStd Medium"/>
                  <a:cs typeface="ConduitITCStd Medium"/>
                </a:rPr>
                <a:t>The University of Texas at Brownsville </a:t>
              </a:r>
              <a:r>
                <a:rPr lang="en-US" dirty="0" smtClean="0">
                  <a:solidFill>
                    <a:schemeClr val="bg1"/>
                  </a:solidFill>
                  <a:latin typeface="ConduitITCStd Light"/>
                  <a:cs typeface="ConduitITCStd Light"/>
                </a:rPr>
                <a:t>and</a:t>
              </a:r>
              <a:r>
                <a:rPr lang="en-US" dirty="0" smtClean="0">
                  <a:solidFill>
                    <a:schemeClr val="bg1"/>
                  </a:solidFill>
                  <a:latin typeface="ConduitITCStd Medium"/>
                  <a:cs typeface="ConduitITCStd Medium"/>
                </a:rPr>
                <a:t> Texas Southmost College</a:t>
              </a:r>
              <a:endParaRPr lang="en-US" dirty="0">
                <a:solidFill>
                  <a:schemeClr val="bg1"/>
                </a:solidFill>
                <a:latin typeface="ConduitITCStd Medium"/>
                <a:cs typeface="ConduitITCStd Medium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hyperlink" Target="http://www.tsinghua.edu.c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tb.edu/MRI/Project_2" TargetMode="External"/><Relationship Id="rId7" Type="http://schemas.openxmlformats.org/officeDocument/2006/relationships/hyperlink" Target="http://www.cis.utb.edu/MRI/Project_6" TargetMode="External"/><Relationship Id="rId2" Type="http://schemas.openxmlformats.org/officeDocument/2006/relationships/hyperlink" Target="http://www.cis.utb.edu/MRI/Project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s.utb.edu/MRI/Project_5" TargetMode="External"/><Relationship Id="rId5" Type="http://schemas.openxmlformats.org/officeDocument/2006/relationships/hyperlink" Target="http://www.cis.utb.edu/MRI/Project_4" TargetMode="External"/><Relationship Id="rId4" Type="http://schemas.openxmlformats.org/officeDocument/2006/relationships/hyperlink" Target="http://www.cis.utb.edu/MRI/Project_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tb.edu/MRI/Subproject_2" TargetMode="External"/><Relationship Id="rId2" Type="http://schemas.openxmlformats.org/officeDocument/2006/relationships/hyperlink" Target="http://www.cis.utb.edu/MRI/Subproject_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hyperlink" Target="http://www.cis.utb.edu/MRI/Subproject_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76" y="5943600"/>
            <a:ext cx="9180576" cy="914400"/>
          </a:xfrm>
          <a:prstGeom prst="rect">
            <a:avLst/>
          </a:prstGeom>
          <a:solidFill>
            <a:srgbClr val="E36F1E"/>
          </a:solidFill>
          <a:ln>
            <a:solidFill>
              <a:srgbClr val="E36F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84632"/>
            <a:ext cx="9180576" cy="19874"/>
          </a:xfrm>
          <a:prstGeom prst="line">
            <a:avLst/>
          </a:prstGeom>
          <a:ln w="88900" cap="flat" cmpd="sng" algn="ctr">
            <a:solidFill>
              <a:srgbClr val="E36F1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33400"/>
            <a:ext cx="77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Locate Potential Support Vectors for Faster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Sequential Minimal Optimization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 descr="SCORPION logo BLUE text WHITE scorpion2.a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791200"/>
            <a:ext cx="993531" cy="1295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6800" y="3124200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Hansheng Lei, PhD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Computer and Information Sciences Department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6084" name="Picture 4" descr="http://www.riit.tsinghua.edu.cn/docinfo/img/20101215110431960943216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248400"/>
            <a:ext cx="1428750" cy="41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SVM vs. Fisher </a:t>
            </a:r>
            <a:r>
              <a:rPr lang="en-US" altLang="zh-CN" sz="2800" dirty="0" err="1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Discriminant</a:t>
            </a:r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 Analysis 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38862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Similar Format:</a:t>
            </a:r>
            <a:endParaRPr lang="en-US" sz="28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2667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2609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SVM vs. Fisher </a:t>
            </a:r>
            <a:r>
              <a:rPr lang="en-US" altLang="zh-CN" sz="2800" dirty="0" err="1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Discriminant</a:t>
            </a:r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 Analysis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Similar Projection:</a:t>
            </a:r>
            <a:endParaRPr lang="en-US" sz="28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57862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SVM vs. Fisher </a:t>
            </a:r>
            <a:r>
              <a:rPr lang="en-US" altLang="zh-CN" sz="2800" dirty="0" err="1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Discriminant</a:t>
            </a:r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 Analysis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Similar Projection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Distribution of Support Vectors (SV)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543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F-SMO = FDA+SMO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Experimental Results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153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Experimental Results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804863"/>
            <a:ext cx="73056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Experimental Results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191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Experimental Results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90800" y="3886200"/>
          <a:ext cx="4686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590800" y="990600"/>
          <a:ext cx="4362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Experimental Results</a:t>
            </a:r>
            <a:endParaRPr lang="en-US" altLang="zh-CN" sz="28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514600" y="3886200"/>
          <a:ext cx="4686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590800" y="914400"/>
          <a:ext cx="4362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Overview</a:t>
            </a:r>
          </a:p>
          <a:p>
            <a:r>
              <a:rPr lang="en-US" dirty="0"/>
              <a:t>F</a:t>
            </a:r>
            <a:r>
              <a:rPr lang="en-US" dirty="0" smtClean="0"/>
              <a:t>isher </a:t>
            </a:r>
            <a:r>
              <a:rPr lang="en-US" dirty="0" err="1"/>
              <a:t>D</a:t>
            </a:r>
            <a:r>
              <a:rPr lang="en-US" dirty="0" err="1" smtClean="0"/>
              <a:t>iscriminant</a:t>
            </a:r>
            <a:r>
              <a:rPr lang="en-US" dirty="0" smtClean="0"/>
              <a:t> Analysis (FDA)</a:t>
            </a:r>
          </a:p>
          <a:p>
            <a:r>
              <a:rPr lang="en-US" dirty="0" smtClean="0"/>
              <a:t>SVM vs. FDA</a:t>
            </a:r>
          </a:p>
          <a:p>
            <a:r>
              <a:rPr lang="en-US" dirty="0" smtClean="0"/>
              <a:t>Combining FDA and SVM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Computing Infrastructure at UT Brownsville</a:t>
            </a:r>
          </a:p>
          <a:p>
            <a:r>
              <a:rPr lang="en-US" dirty="0" smtClean="0"/>
              <a:t>Application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5257800" cy="4114800"/>
          </a:xfrm>
        </p:spPr>
        <p:txBody>
          <a:bodyPr/>
          <a:lstStyle/>
          <a:p>
            <a:r>
              <a:rPr lang="en-US" dirty="0" smtClean="0"/>
              <a:t>Graphics Processing Unit (GPU)</a:t>
            </a:r>
          </a:p>
          <a:p>
            <a:r>
              <a:rPr lang="en-US" dirty="0" smtClean="0"/>
              <a:t>Cluster</a:t>
            </a:r>
          </a:p>
          <a:p>
            <a:r>
              <a:rPr lang="en-US" dirty="0" smtClean="0"/>
              <a:t>Field-programmable gate array (FPGA)</a:t>
            </a:r>
          </a:p>
          <a:p>
            <a:r>
              <a:rPr lang="en-US" dirty="0" smtClean="0"/>
              <a:t>GPU Visualization</a:t>
            </a:r>
          </a:p>
          <a:p>
            <a:r>
              <a:rPr lang="en-US" dirty="0" smtClean="0"/>
              <a:t>Advanced CM Flex Lab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95600"/>
            <a:ext cx="2667000" cy="151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48200"/>
            <a:ext cx="2667001" cy="9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2667000" cy="14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FUTURO cluster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419600" cy="4114800"/>
          </a:xfrm>
        </p:spPr>
        <p:txBody>
          <a:bodyPr/>
          <a:lstStyle/>
          <a:p>
            <a:r>
              <a:rPr lang="en-US" dirty="0" smtClean="0"/>
              <a:t>IBM® iDataPlex</a:t>
            </a:r>
          </a:p>
          <a:p>
            <a:r>
              <a:rPr lang="en-US" dirty="0" smtClean="0"/>
              <a:t>320 Cores @ 2.4Ghz</a:t>
            </a:r>
          </a:p>
          <a:p>
            <a:r>
              <a:rPr lang="en-US" dirty="0" smtClean="0"/>
              <a:t>216 TB Storage</a:t>
            </a:r>
          </a:p>
          <a:p>
            <a:r>
              <a:rPr lang="en-US" dirty="0" smtClean="0"/>
              <a:t>QDR Infiniband @ 40Gbps</a:t>
            </a:r>
          </a:p>
          <a:p>
            <a:r>
              <a:rPr lang="en-US" dirty="0" smtClean="0"/>
              <a:t>40 Intel®XeonE5540 nodes</a:t>
            </a:r>
          </a:p>
          <a:p>
            <a:r>
              <a:rPr lang="en-US" dirty="0" smtClean="0"/>
              <a:t>192GB RAM per node max</a:t>
            </a:r>
          </a:p>
          <a:p>
            <a:r>
              <a:rPr lang="en-US" dirty="0" smtClean="0"/>
              <a:t>24 TB RAID per node max</a:t>
            </a:r>
          </a:p>
          <a:p>
            <a:r>
              <a:rPr lang="en-US" dirty="0" smtClean="0"/>
              <a:t>NSF MRI funded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3733800" cy="7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 descr="DSCN57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5833" r="8333"/>
          <a:stretch>
            <a:fillRect/>
          </a:stretch>
        </p:blipFill>
        <p:spPr>
          <a:xfrm flipH="1">
            <a:off x="533400" y="1676400"/>
            <a:ext cx="3733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Futuro</a:t>
            </a:r>
            <a:r>
              <a:rPr lang="en-US" dirty="0" smtClean="0"/>
              <a:t> Architecture Design</a:t>
            </a:r>
            <a:endParaRPr lang="en-US" dirty="0"/>
          </a:p>
        </p:txBody>
      </p:sp>
      <p:pic>
        <p:nvPicPr>
          <p:cNvPr id="1026" name="Picture 2" descr="Cl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4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FUTURO</a:t>
            </a:r>
            <a:endParaRPr lang="en-US" dirty="0"/>
          </a:p>
        </p:txBody>
      </p:sp>
      <p:pic>
        <p:nvPicPr>
          <p:cNvPr id="6" name="Picture 5" descr="DSCN5755.JPG"/>
          <p:cNvPicPr>
            <a:picLocks noChangeAspect="1"/>
          </p:cNvPicPr>
          <p:nvPr/>
        </p:nvPicPr>
        <p:blipFill>
          <a:blip r:embed="rId2" cstate="print"/>
          <a:srcRect r="9259"/>
          <a:stretch>
            <a:fillRect/>
          </a:stretch>
        </p:blipFill>
        <p:spPr>
          <a:xfrm>
            <a:off x="4648200" y="1447800"/>
            <a:ext cx="3733800" cy="4038600"/>
          </a:xfrm>
          <a:prstGeom prst="rect">
            <a:avLst/>
          </a:prstGeom>
        </p:spPr>
      </p:pic>
      <p:pic>
        <p:nvPicPr>
          <p:cNvPr id="8" name="Picture 7" descr="DSCN5752.JPG"/>
          <p:cNvPicPr>
            <a:picLocks noChangeAspect="1"/>
          </p:cNvPicPr>
          <p:nvPr/>
        </p:nvPicPr>
        <p:blipFill>
          <a:blip r:embed="rId3" cstate="print"/>
          <a:srcRect l="15833" r="8333"/>
          <a:stretch>
            <a:fillRect/>
          </a:stretch>
        </p:blipFill>
        <p:spPr>
          <a:xfrm>
            <a:off x="304800" y="1447800"/>
            <a:ext cx="3962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FUTURO Gallery</a:t>
            </a:r>
            <a:endParaRPr lang="en-US" dirty="0"/>
          </a:p>
        </p:txBody>
      </p:sp>
      <p:pic>
        <p:nvPicPr>
          <p:cNvPr id="5" name="Picture 4" descr="20101108-IMG_8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962400" cy="4114800"/>
          </a:xfrm>
          <a:prstGeom prst="rect">
            <a:avLst/>
          </a:prstGeom>
        </p:spPr>
      </p:pic>
      <p:pic>
        <p:nvPicPr>
          <p:cNvPr id="9" name="Picture 8" descr="20101108-IMG_8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Server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419600" cy="4114800"/>
          </a:xfrm>
        </p:spPr>
        <p:txBody>
          <a:bodyPr/>
          <a:lstStyle/>
          <a:p>
            <a:r>
              <a:rPr lang="en-US" dirty="0" smtClean="0"/>
              <a:t>AMAX® ServMax PSC-2n</a:t>
            </a:r>
          </a:p>
          <a:p>
            <a:r>
              <a:rPr lang="en-US" dirty="0" smtClean="0"/>
              <a:t>940 GPU Cores @ 1.3Ghz</a:t>
            </a:r>
          </a:p>
          <a:p>
            <a:r>
              <a:rPr lang="en-US" dirty="0" smtClean="0"/>
              <a:t>12 CPU Cores @ 2.8 Ghz</a:t>
            </a:r>
          </a:p>
          <a:p>
            <a:r>
              <a:rPr lang="en-US" dirty="0" smtClean="0"/>
              <a:t>4 teraflops max</a:t>
            </a:r>
          </a:p>
          <a:p>
            <a:r>
              <a:rPr lang="en-US" dirty="0" smtClean="0"/>
              <a:t>80 GB memory max</a:t>
            </a:r>
          </a:p>
          <a:p>
            <a:r>
              <a:rPr lang="en-US" dirty="0" smtClean="0"/>
              <a:t>4 Nvidia®Tesla nodes</a:t>
            </a:r>
          </a:p>
          <a:p>
            <a:r>
              <a:rPr lang="en-US" dirty="0" smtClean="0"/>
              <a:t>2 Intel® Xeon EP 5600 </a:t>
            </a:r>
          </a:p>
          <a:p>
            <a:r>
              <a:rPr lang="en-US" dirty="0" smtClean="0"/>
              <a:t>NSF MRI funded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30191"/>
            <a:ext cx="3537204" cy="355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1"/>
            <a:ext cx="3549012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1.2M logic cells</a:t>
            </a:r>
          </a:p>
          <a:p>
            <a:r>
              <a:rPr lang="en-US" dirty="0" smtClean="0"/>
              <a:t>80K system gates</a:t>
            </a:r>
          </a:p>
          <a:p>
            <a:r>
              <a:rPr lang="en-US" dirty="0" smtClean="0"/>
              <a:t>1.1M flip flops</a:t>
            </a:r>
          </a:p>
          <a:p>
            <a:r>
              <a:rPr lang="en-US" dirty="0" smtClean="0"/>
              <a:t>1.7K 18x18Multipliers</a:t>
            </a:r>
          </a:p>
          <a:p>
            <a:r>
              <a:rPr lang="en-US" dirty="0" smtClean="0"/>
              <a:t>532K Slices</a:t>
            </a:r>
          </a:p>
          <a:p>
            <a:r>
              <a:rPr lang="en-US" dirty="0" smtClean="0"/>
              <a:t>16 Xilinx®Spartan FPGAs</a:t>
            </a:r>
          </a:p>
          <a:p>
            <a:r>
              <a:rPr lang="en-US" dirty="0" smtClean="0"/>
              <a:t>Impluse C supported</a:t>
            </a:r>
          </a:p>
          <a:p>
            <a:r>
              <a:rPr lang="en-US" dirty="0" smtClean="0"/>
              <a:t>NSF LSAMP funded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67596"/>
            <a:ext cx="4038600" cy="14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15395"/>
            <a:ext cx="4038600" cy="7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114800"/>
          </a:xfrm>
        </p:spPr>
        <p:txBody>
          <a:bodyPr/>
          <a:lstStyle/>
          <a:p>
            <a:r>
              <a:rPr lang="en-US" dirty="0" smtClean="0"/>
              <a:t>Dual Nvidia®QuadroPlex </a:t>
            </a:r>
          </a:p>
          <a:p>
            <a:r>
              <a:rPr lang="en-US" dirty="0" smtClean="0"/>
              <a:t>960 Nvidia® CUDA cores</a:t>
            </a:r>
          </a:p>
          <a:p>
            <a:r>
              <a:rPr lang="en-US" dirty="0" smtClean="0"/>
              <a:t>3.73 Teraflops </a:t>
            </a:r>
          </a:p>
          <a:p>
            <a:r>
              <a:rPr lang="en-US" dirty="0" smtClean="0"/>
              <a:t>33.3 Mega Pixels</a:t>
            </a:r>
          </a:p>
          <a:p>
            <a:r>
              <a:rPr lang="en-US" dirty="0" smtClean="0"/>
              <a:t>7680x4320 resolution</a:t>
            </a:r>
          </a:p>
          <a:p>
            <a:r>
              <a:rPr lang="en-US" dirty="0" smtClean="0"/>
              <a:t>16 GB Frame Buffer</a:t>
            </a:r>
          </a:p>
          <a:p>
            <a:r>
              <a:rPr lang="en-US" dirty="0" smtClean="0"/>
              <a:t>3D Stereo </a:t>
            </a:r>
          </a:p>
          <a:p>
            <a:r>
              <a:rPr lang="en-US" dirty="0" smtClean="0"/>
              <a:t>US ED CCRAA funded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953000"/>
            <a:ext cx="11096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505200" cy="16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505200" cy="14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Science Flex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3886200"/>
          </a:xfrm>
        </p:spPr>
        <p:txBody>
          <a:bodyPr/>
          <a:lstStyle/>
          <a:p>
            <a:r>
              <a:rPr lang="en-US" dirty="0" smtClean="0"/>
              <a:t>32 SUN Ultra nodes </a:t>
            </a:r>
          </a:p>
          <a:p>
            <a:r>
              <a:rPr lang="en-US" dirty="0" smtClean="0"/>
              <a:t>Intel® Q9650 @ 3.0 Ghz</a:t>
            </a:r>
          </a:p>
          <a:p>
            <a:r>
              <a:rPr lang="en-US" dirty="0" smtClean="0"/>
              <a:t>128 CPU  Cores</a:t>
            </a:r>
          </a:p>
          <a:p>
            <a:r>
              <a:rPr lang="en-US" dirty="0" smtClean="0"/>
              <a:t>1024 CUDA Cores</a:t>
            </a:r>
          </a:p>
          <a:p>
            <a:r>
              <a:rPr lang="en-US" dirty="0" smtClean="0"/>
              <a:t>320GB RAM </a:t>
            </a:r>
          </a:p>
          <a:p>
            <a:r>
              <a:rPr lang="en-US" dirty="0" smtClean="0"/>
              <a:t>8.8TB Storage</a:t>
            </a:r>
          </a:p>
          <a:p>
            <a:r>
              <a:rPr lang="en-US" dirty="0" smtClean="0"/>
              <a:t>US ED CCRAA funded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11096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 descr="IMAG01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1426"/>
            <a:ext cx="4038600" cy="2418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smtClean="0">
                <a:hlinkClick r:id="rId2" action="ppaction://hlinkfile"/>
              </a:rPr>
              <a:t>Tracking LIGO Detector Noise for Gravitational Wave Detection (NSF)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smtClean="0">
                <a:hlinkClick r:id="rId3" action="ppaction://hlinkfile"/>
              </a:rPr>
              <a:t>Genetic Data Analysis in Complex Human Diseases (University of Texas Health Science Center)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smtClean="0">
                <a:hlinkClick r:id="rId4" action="ppaction://hlinkfile"/>
              </a:rPr>
              <a:t>Dynamical Systems and Stellar Populations(NASA)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dirty="0" smtClean="0">
                <a:hlinkClick r:id="rId5" action="ppaction://hlinkfile"/>
              </a:rPr>
              <a:t>Collaborative Filtering using Multispectral Information(*)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5. </a:t>
            </a:r>
            <a:r>
              <a:rPr lang="en-US" sz="2400" dirty="0" smtClean="0">
                <a:hlinkClick r:id="rId6" action="ppaction://hlinkfile"/>
              </a:rPr>
              <a:t>Visualization of High-dimensional Data (NSF pending)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6. </a:t>
            </a:r>
            <a:r>
              <a:rPr lang="en-US" sz="2400" dirty="0" smtClean="0">
                <a:hlinkClick r:id="rId7" action="ppaction://hlinkfile"/>
              </a:rPr>
              <a:t>Practical Algorithms for the </a:t>
            </a:r>
            <a:r>
              <a:rPr lang="en-US" sz="2400" dirty="0" err="1" smtClean="0">
                <a:hlinkClick r:id="rId7" action="ppaction://hlinkfile"/>
              </a:rPr>
              <a:t>Subgraph</a:t>
            </a:r>
            <a:r>
              <a:rPr lang="en-US" sz="2400" dirty="0" smtClean="0">
                <a:hlinkClick r:id="rId7" action="ppaction://hlinkfile"/>
              </a:rPr>
              <a:t> Isomorphism Problem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400" y="3048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 dirty="0" smtClean="0">
                <a:solidFill>
                  <a:schemeClr val="tx2"/>
                </a:solidFill>
                <a:latin typeface="Garamond" pitchFamily="18" charset="0"/>
              </a:rPr>
              <a:t>Classification</a:t>
            </a:r>
            <a:endParaRPr lang="en-US" altLang="zh-CN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3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620" name="Line 52"/>
          <p:cNvSpPr>
            <a:spLocks noChangeShapeType="1"/>
          </p:cNvSpPr>
          <p:nvPr/>
        </p:nvSpPr>
        <p:spPr bwMode="auto">
          <a:xfrm flipV="1">
            <a:off x="2590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60" name="Text Box 54"/>
          <p:cNvSpPr txBox="1">
            <a:spLocks noChangeArrowheads="1"/>
          </p:cNvSpPr>
          <p:nvPr/>
        </p:nvSpPr>
        <p:spPr bwMode="auto">
          <a:xfrm>
            <a:off x="6705600" y="28194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latin typeface="Tahoma" pitchFamily="34" charset="0"/>
                <a:ea typeface="宋体" pitchFamily="2" charset="-122"/>
              </a:rPr>
              <a:t>How </a:t>
            </a:r>
            <a:r>
              <a:rPr lang="en-US" altLang="zh-CN" sz="2000" dirty="0" smtClean="0">
                <a:latin typeface="Tahoma" pitchFamily="34" charset="0"/>
                <a:ea typeface="宋体" pitchFamily="2" charset="-122"/>
              </a:rPr>
              <a:t>to classify </a:t>
            </a:r>
            <a:r>
              <a:rPr lang="en-US" altLang="zh-CN" sz="2000" dirty="0">
                <a:latin typeface="Tahoma" pitchFamily="34" charset="0"/>
                <a:ea typeface="宋体" pitchFamily="2" charset="-122"/>
              </a:rPr>
              <a:t>this data?</a:t>
            </a:r>
          </a:p>
        </p:txBody>
      </p:sp>
      <p:sp>
        <p:nvSpPr>
          <p:cNvPr id="237623" name="Rectangle 55"/>
          <p:cNvSpPr>
            <a:spLocks noChangeArrowheads="1"/>
          </p:cNvSpPr>
          <p:nvPr/>
        </p:nvSpPr>
        <p:spPr bwMode="auto">
          <a:xfrm rot="-2733336">
            <a:off x="4696307" y="2043938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w</a:t>
            </a:r>
            <a:r>
              <a:rPr lang="en-US" altLang="zh-CN" i="1" dirty="0">
                <a:ea typeface="宋体" pitchFamily="2" charset="-122"/>
              </a:rPr>
              <a:t> x</a:t>
            </a:r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ea typeface="宋体" pitchFamily="2" charset="-122"/>
              </a:rPr>
              <a:t>+ </a:t>
            </a:r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b=0</a:t>
            </a:r>
          </a:p>
        </p:txBody>
      </p:sp>
      <p:sp>
        <p:nvSpPr>
          <p:cNvPr id="237624" name="Rectangle 56"/>
          <p:cNvSpPr>
            <a:spLocks noChangeArrowheads="1"/>
          </p:cNvSpPr>
          <p:nvPr/>
        </p:nvSpPr>
        <p:spPr bwMode="auto">
          <a:xfrm>
            <a:off x="4724400" y="4953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w</a:t>
            </a:r>
            <a:r>
              <a:rPr lang="en-US" altLang="zh-CN" i="1" dirty="0">
                <a:ea typeface="宋体" pitchFamily="2" charset="-122"/>
              </a:rPr>
              <a:t> x</a:t>
            </a:r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ea typeface="宋体" pitchFamily="2" charset="-122"/>
              </a:rPr>
              <a:t>+ </a:t>
            </a:r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b&lt;0</a:t>
            </a:r>
          </a:p>
        </p:txBody>
      </p:sp>
      <p:sp>
        <p:nvSpPr>
          <p:cNvPr id="237625" name="Rectangle 57"/>
          <p:cNvSpPr>
            <a:spLocks noChangeArrowheads="1"/>
          </p:cNvSpPr>
          <p:nvPr/>
        </p:nvSpPr>
        <p:spPr bwMode="auto">
          <a:xfrm>
            <a:off x="2743200" y="18288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w</a:t>
            </a:r>
            <a:r>
              <a:rPr lang="en-US" altLang="zh-CN" i="1" dirty="0">
                <a:ea typeface="宋体" pitchFamily="2" charset="-122"/>
              </a:rPr>
              <a:t> x</a:t>
            </a:r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ea typeface="宋体" pitchFamily="2" charset="-122"/>
              </a:rPr>
              <a:t>+ </a:t>
            </a:r>
            <a:r>
              <a:rPr lang="en-US" altLang="zh-CN" i="1" dirty="0">
                <a:solidFill>
                  <a:srgbClr val="00CC00"/>
                </a:solidFill>
                <a:ea typeface="宋体" pitchFamily="2" charset="-122"/>
              </a:rPr>
              <a:t>b&gt;0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20" grpId="0" animBg="1"/>
      <p:bldP spid="237623" grpId="0"/>
      <p:bldP spid="237624" grpId="0"/>
      <p:bldP spid="2376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/>
          <a:lstStyle/>
          <a:p>
            <a:r>
              <a:rPr lang="en-US" sz="2400" b="1" dirty="0" smtClean="0"/>
              <a:t>Tracking LIGO Detector Noise for Gravitational Wave Detection (PI: Lei, Tang, </a:t>
            </a:r>
            <a:r>
              <a:rPr lang="en-US" sz="2400" b="1" dirty="0" err="1" smtClean="0"/>
              <a:t>Mukherjee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Mohanty</a:t>
            </a:r>
            <a:r>
              <a:rPr lang="en-US" sz="2400" b="1" dirty="0" smtClean="0"/>
              <a:t>, co-PI: Iglesias)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953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Computing infrastructure   and distributed KDD research.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251460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Subproject 1– Parallel and Distributed Clustering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Subproject 2 – Parallel and Distributed Classification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Subproject 3: Parallel and Distributed Rule Discovery</a:t>
            </a:r>
            <a:endParaRPr lang="en-US" sz="2400" dirty="0"/>
          </a:p>
        </p:txBody>
      </p:sp>
      <p:pic>
        <p:nvPicPr>
          <p:cNvPr id="12291" name="Picture 3" descr="CRI_KD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5146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/>
          <a:lstStyle/>
          <a:p>
            <a:r>
              <a:rPr lang="en-US" sz="2400" b="1" dirty="0" smtClean="0"/>
              <a:t>Genetic Data Analysis in Complex Human Diseases </a:t>
            </a:r>
            <a:br>
              <a:rPr lang="en-US" sz="2400" b="1" dirty="0" smtClean="0"/>
            </a:br>
            <a:r>
              <a:rPr lang="en-US" sz="2400" b="1" dirty="0" smtClean="0"/>
              <a:t>(PI: Figueroa)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5181600"/>
            <a:ext cx="221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Genetic data analysis.</a:t>
            </a:r>
            <a:endParaRPr lang="en-US" dirty="0"/>
          </a:p>
        </p:txBody>
      </p:sp>
      <p:pic>
        <p:nvPicPr>
          <p:cNvPr id="14339" name="Picture 3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sz="2400" b="1" dirty="0" smtClean="0"/>
              <a:t>Visualization of High-dimensional Data </a:t>
            </a:r>
            <a:br>
              <a:rPr lang="en-US" sz="2400" b="1" dirty="0" smtClean="0"/>
            </a:br>
            <a:r>
              <a:rPr lang="en-US" sz="2400" b="1" dirty="0" smtClean="0"/>
              <a:t>(PI: Quweider , co-PI: </a:t>
            </a:r>
            <a:r>
              <a:rPr lang="en-US" sz="2400" b="1" dirty="0" err="1" smtClean="0"/>
              <a:t>Mukherjee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Mohanty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971800" y="5181600"/>
            <a:ext cx="253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Visualization Framework.</a:t>
            </a:r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752600" y="2514600"/>
          <a:ext cx="5029200" cy="2590800"/>
        </p:xfrm>
        <a:graphic>
          <a:graphicData uri="http://schemas.openxmlformats.org/presentationml/2006/ole">
            <p:oleObj spid="_x0000_s15365" name="Visio" r:id="rId3" imgW="5334000" imgH="22987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optical inspection (AOI)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Special Sound Detection,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Optical Inspection</a:t>
            </a:r>
            <a:endParaRPr lang="en-US" dirty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733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76600"/>
            <a:ext cx="2676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0200"/>
            <a:ext cx="3876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4953000"/>
            <a:ext cx="904875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76600"/>
            <a:ext cx="3886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9530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AOI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/>
          <a:lstStyle/>
          <a:p>
            <a:r>
              <a:rPr lang="en-US" dirty="0" smtClean="0"/>
              <a:t>Computer vision software</a:t>
            </a:r>
          </a:p>
          <a:p>
            <a:r>
              <a:rPr lang="en-US" dirty="0" smtClean="0"/>
              <a:t>Machine vision hardware for data acquisition, e.g.. CCD camera and optical lens, or X-ray, </a:t>
            </a:r>
          </a:p>
          <a:p>
            <a:r>
              <a:rPr lang="en-US" dirty="0" smtClean="0"/>
              <a:t>Auto control system</a:t>
            </a:r>
          </a:p>
          <a:p>
            <a:r>
              <a:rPr lang="en-US" dirty="0" smtClean="0"/>
              <a:t>Illumination system  </a:t>
            </a:r>
            <a:endParaRPr lang="en-US" dirty="0"/>
          </a:p>
        </p:txBody>
      </p:sp>
      <p:pic>
        <p:nvPicPr>
          <p:cNvPr id="29698" name="Picture 2" descr="http://www.vikingtest.com/images/AI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28575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AOI, Viking Test Ltd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Sound Detection</a:t>
            </a:r>
            <a:endParaRPr lang="en-US" dirty="0"/>
          </a:p>
        </p:txBody>
      </p:sp>
      <p:pic>
        <p:nvPicPr>
          <p:cNvPr id="4" name="Content Placeholder 3" descr="Figure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71285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to Visit UTB</a:t>
            </a:r>
            <a:endParaRPr lang="en-US" dirty="0"/>
          </a:p>
        </p:txBody>
      </p:sp>
      <p:pic>
        <p:nvPicPr>
          <p:cNvPr id="8" name="Picture 7" descr="UT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3200400" cy="2286000"/>
          </a:xfrm>
          <a:prstGeom prst="rect">
            <a:avLst/>
          </a:prstGeom>
        </p:spPr>
      </p:pic>
      <p:pic>
        <p:nvPicPr>
          <p:cNvPr id="55298" name="Picture 2" descr="C:\Documents and Settings\hl0233929\My Documents\Research Report\Talks\Tsinghua_May30_2011\SP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3200400" cy="2320290"/>
          </a:xfrm>
          <a:prstGeom prst="rect">
            <a:avLst/>
          </a:prstGeom>
          <a:noFill/>
        </p:spPr>
      </p:pic>
      <p:pic>
        <p:nvPicPr>
          <p:cNvPr id="13" name="Picture 12" descr="UT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267200"/>
            <a:ext cx="3200400" cy="2286000"/>
          </a:xfrm>
          <a:prstGeom prst="rect">
            <a:avLst/>
          </a:prstGeom>
        </p:spPr>
      </p:pic>
      <p:pic>
        <p:nvPicPr>
          <p:cNvPr id="14" name="Picture 13" descr="UT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67200"/>
            <a:ext cx="3200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US" altLang="zh-CN" sz="4200" dirty="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9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638800" y="0"/>
            <a:ext cx="3505200" cy="2073275"/>
            <a:chOff x="5257800" y="0"/>
            <a:chExt cx="3505200" cy="2073275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6553200" y="0"/>
              <a:ext cx="381000" cy="579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3200" dirty="0">
                  <a:solidFill>
                    <a:srgbClr val="00CC00"/>
                  </a:solidFill>
                  <a:latin typeface="Symbol" pitchFamily="18" charset="2"/>
                </a:rPr>
                <a:t>a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257800" y="457200"/>
              <a:ext cx="3505200" cy="1616075"/>
              <a:chOff x="5257800" y="0"/>
              <a:chExt cx="3505200" cy="1616075"/>
            </a:xfrm>
          </p:grpSpPr>
          <p:sp>
            <p:nvSpPr>
              <p:cNvPr id="11267" name="Rectangle 5"/>
              <p:cNvSpPr>
                <a:spLocks noChangeArrowheads="1"/>
              </p:cNvSpPr>
              <p:nvPr/>
            </p:nvSpPr>
            <p:spPr bwMode="auto">
              <a:xfrm>
                <a:off x="6477000" y="381000"/>
                <a:ext cx="609600" cy="65405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US" altLang="zh-CN" sz="3600" i="1" dirty="0">
                    <a:latin typeface="Tahoma" pitchFamily="34" charset="0"/>
                  </a:rPr>
                  <a:t>f </a:t>
                </a:r>
                <a:r>
                  <a:rPr lang="en-US" altLang="zh-CN" sz="2000" dirty="0">
                    <a:latin typeface="Tahoma" pitchFamily="34" charset="0"/>
                  </a:rPr>
                  <a:t>        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257800" y="0"/>
                <a:ext cx="3505200" cy="1616075"/>
                <a:chOff x="4495800" y="381000"/>
                <a:chExt cx="3505200" cy="1616075"/>
              </a:xfrm>
            </p:grpSpPr>
            <p:sp>
              <p:nvSpPr>
                <p:cNvPr id="11268" name="Line 6"/>
                <p:cNvSpPr>
                  <a:spLocks noChangeShapeType="1"/>
                </p:cNvSpPr>
                <p:nvPr/>
              </p:nvSpPr>
              <p:spPr bwMode="auto">
                <a:xfrm>
                  <a:off x="4953000" y="1066800"/>
                  <a:ext cx="7620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6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72000" y="762000"/>
                  <a:ext cx="609600" cy="5191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1"/>
                    </a:buClr>
                  </a:pPr>
                  <a:r>
                    <a:rPr lang="en-US" altLang="zh-CN" sz="2800" i="1" dirty="0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11270" name="Line 8"/>
                <p:cNvSpPr>
                  <a:spLocks noChangeShapeType="1"/>
                </p:cNvSpPr>
                <p:nvPr/>
              </p:nvSpPr>
              <p:spPr bwMode="auto">
                <a:xfrm>
                  <a:off x="6019800" y="381000"/>
                  <a:ext cx="0" cy="381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2" name="Line 10"/>
                <p:cNvSpPr>
                  <a:spLocks noChangeShapeType="1"/>
                </p:cNvSpPr>
                <p:nvPr/>
              </p:nvSpPr>
              <p:spPr bwMode="auto">
                <a:xfrm>
                  <a:off x="6324600" y="1066800"/>
                  <a:ext cx="838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62800" y="838200"/>
                  <a:ext cx="838200" cy="5794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3200" dirty="0" smtClean="0">
                      <a:latin typeface="Tahoma" pitchFamily="34" charset="0"/>
                    </a:rPr>
                    <a:t>y</a:t>
                  </a:r>
                  <a:endParaRPr lang="en-US" altLang="zh-CN" sz="3200" baseline="30000" dirty="0">
                    <a:latin typeface="Tahoma" pitchFamily="34" charset="0"/>
                  </a:endParaRPr>
                </a:p>
              </p:txBody>
            </p:sp>
            <p:sp>
              <p:nvSpPr>
                <p:cNvPr id="1131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00200"/>
                  <a:ext cx="3200400" cy="3968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1"/>
                    </a:buClr>
                  </a:pPr>
                  <a:r>
                    <a:rPr lang="en-US" altLang="zh-CN" sz="2000" b="1" i="1" dirty="0">
                      <a:latin typeface="Tahoma" pitchFamily="34" charset="0"/>
                    </a:rPr>
                    <a:t>f</a:t>
                  </a:r>
                  <a:r>
                    <a:rPr lang="en-US" altLang="zh-CN" sz="2000" i="1" dirty="0">
                      <a:latin typeface="Tahoma" pitchFamily="34" charset="0"/>
                    </a:rPr>
                    <a:t>(</a:t>
                  </a:r>
                  <a:r>
                    <a:rPr lang="en-US" altLang="zh-CN" sz="2000" b="1" i="1" dirty="0" err="1">
                      <a:latin typeface="Tahoma" pitchFamily="34" charset="0"/>
                    </a:rPr>
                    <a:t>x</a:t>
                  </a:r>
                  <a:r>
                    <a:rPr lang="en-US" altLang="zh-CN" sz="2000" i="1" dirty="0" err="1">
                      <a:latin typeface="Tahoma" pitchFamily="34" charset="0"/>
                    </a:rPr>
                    <a:t>,</a:t>
                  </a:r>
                  <a:r>
                    <a:rPr lang="en-US" altLang="zh-CN" sz="2000" b="1" i="1" dirty="0" err="1">
                      <a:solidFill>
                        <a:srgbClr val="00CC00"/>
                      </a:solidFill>
                      <a:latin typeface="Tahoma" pitchFamily="34" charset="0"/>
                    </a:rPr>
                    <a:t>w</a:t>
                  </a:r>
                  <a:r>
                    <a:rPr lang="en-US" altLang="zh-CN" sz="2000" i="1" dirty="0" err="1">
                      <a:solidFill>
                        <a:srgbClr val="00CC00"/>
                      </a:solidFill>
                      <a:latin typeface="Tahoma" pitchFamily="34" charset="0"/>
                    </a:rPr>
                    <a:t>,b</a:t>
                  </a:r>
                  <a:r>
                    <a:rPr lang="en-US" altLang="zh-CN" sz="2000" i="1" dirty="0">
                      <a:latin typeface="Tahoma" pitchFamily="34" charset="0"/>
                    </a:rPr>
                    <a:t>) = sign(</a:t>
                  </a:r>
                  <a:r>
                    <a:rPr lang="en-US" altLang="zh-CN" sz="2000" b="1" i="1" dirty="0">
                      <a:solidFill>
                        <a:srgbClr val="00CC00"/>
                      </a:solidFill>
                      <a:latin typeface="Tahoma" pitchFamily="34" charset="0"/>
                    </a:rPr>
                    <a:t>w</a:t>
                  </a:r>
                  <a:r>
                    <a:rPr lang="en-US" altLang="zh-CN" sz="2000" b="1" i="1" dirty="0">
                      <a:latin typeface="Tahoma" pitchFamily="34" charset="0"/>
                    </a:rPr>
                    <a:t> x</a:t>
                  </a:r>
                  <a:r>
                    <a:rPr lang="en-US" altLang="zh-CN" sz="2000" i="1" dirty="0">
                      <a:solidFill>
                        <a:srgbClr val="00CC00"/>
                      </a:solidFill>
                      <a:latin typeface="Tahoma" pitchFamily="34" charset="0"/>
                    </a:rPr>
                    <a:t> +</a:t>
                  </a:r>
                  <a:r>
                    <a:rPr lang="en-US" altLang="zh-CN" sz="2000" i="1" dirty="0">
                      <a:latin typeface="Tahoma" pitchFamily="34" charset="0"/>
                    </a:rPr>
                    <a:t> </a:t>
                  </a:r>
                  <a:r>
                    <a:rPr lang="en-US" altLang="zh-CN" sz="2000" i="1" dirty="0">
                      <a:solidFill>
                        <a:srgbClr val="00CC00"/>
                      </a:solidFill>
                      <a:latin typeface="Tahoma" pitchFamily="34" charset="0"/>
                    </a:rPr>
                    <a:t>b</a:t>
                  </a:r>
                  <a:r>
                    <a:rPr lang="en-US" altLang="zh-CN" sz="2000" i="1" dirty="0">
                      <a:latin typeface="Tahoma" pitchFamily="34" charset="0"/>
                    </a:rPr>
                    <a:t>)</a:t>
                  </a:r>
                </a:p>
              </p:txBody>
            </p:sp>
          </p:grpSp>
        </p:grpSp>
      </p:grpSp>
      <p:sp>
        <p:nvSpPr>
          <p:cNvPr id="11314" name="Line 52"/>
          <p:cNvSpPr>
            <a:spLocks noChangeShapeType="1"/>
          </p:cNvSpPr>
          <p:nvPr/>
        </p:nvSpPr>
        <p:spPr bwMode="auto">
          <a:xfrm flipV="1">
            <a:off x="2286000" y="2362200"/>
            <a:ext cx="40386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5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1316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latin typeface="Tahoma" pitchFamily="34" charset="0"/>
              </a:rPr>
              <a:t>How </a:t>
            </a:r>
            <a:r>
              <a:rPr lang="en-US" altLang="zh-CN" sz="2000" dirty="0" smtClean="0">
                <a:latin typeface="Tahoma" pitchFamily="34" charset="0"/>
              </a:rPr>
              <a:t>to classify </a:t>
            </a:r>
            <a:r>
              <a:rPr lang="en-US" altLang="zh-CN" sz="2000" dirty="0">
                <a:latin typeface="Tahoma" pitchFamily="34" charset="0"/>
              </a:rPr>
              <a:t>this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 Linear Classifiers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3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2"/>
          <p:cNvSpPr>
            <a:spLocks noChangeShapeType="1"/>
          </p:cNvSpPr>
          <p:nvPr/>
        </p:nvSpPr>
        <p:spPr bwMode="auto">
          <a:xfrm flipV="1">
            <a:off x="3429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39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2340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latin typeface="Tahoma" pitchFamily="34" charset="0"/>
              </a:rPr>
              <a:t>How </a:t>
            </a:r>
            <a:r>
              <a:rPr lang="en-US" altLang="zh-CN" sz="2000" dirty="0" smtClean="0">
                <a:latin typeface="Tahoma" pitchFamily="34" charset="0"/>
              </a:rPr>
              <a:t>to classify </a:t>
            </a:r>
            <a:r>
              <a:rPr lang="en-US" altLang="zh-CN" sz="2000" dirty="0">
                <a:latin typeface="Tahoma" pitchFamily="34" charset="0"/>
              </a:rPr>
              <a:t>this data?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638800" y="0"/>
            <a:ext cx="3505200" cy="2073275"/>
            <a:chOff x="5257800" y="0"/>
            <a:chExt cx="3505200" cy="2073275"/>
          </a:xfrm>
        </p:grpSpPr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6553200" y="0"/>
              <a:ext cx="381000" cy="579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3200" dirty="0">
                  <a:solidFill>
                    <a:srgbClr val="00CC00"/>
                  </a:solidFill>
                  <a:latin typeface="Symbol" pitchFamily="18" charset="2"/>
                </a:rPr>
                <a:t>a</a:t>
              </a:r>
            </a:p>
          </p:txBody>
        </p:sp>
        <p:grpSp>
          <p:nvGrpSpPr>
            <p:cNvPr id="55" name="Group 53"/>
            <p:cNvGrpSpPr/>
            <p:nvPr/>
          </p:nvGrpSpPr>
          <p:grpSpPr>
            <a:xfrm>
              <a:off x="5257800" y="457200"/>
              <a:ext cx="3505200" cy="1616075"/>
              <a:chOff x="5257800" y="0"/>
              <a:chExt cx="3505200" cy="1616075"/>
            </a:xfrm>
          </p:grpSpPr>
          <p:sp>
            <p:nvSpPr>
              <p:cNvPr id="56" name="Rectangle 5"/>
              <p:cNvSpPr>
                <a:spLocks noChangeArrowheads="1"/>
              </p:cNvSpPr>
              <p:nvPr/>
            </p:nvSpPr>
            <p:spPr bwMode="auto">
              <a:xfrm>
                <a:off x="6477000" y="381000"/>
                <a:ext cx="609600" cy="65405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US" altLang="zh-CN" sz="3600" i="1" dirty="0">
                    <a:latin typeface="Tahoma" pitchFamily="34" charset="0"/>
                  </a:rPr>
                  <a:t>f </a:t>
                </a:r>
                <a:r>
                  <a:rPr lang="en-US" altLang="zh-CN" sz="2000" dirty="0">
                    <a:latin typeface="Tahoma" pitchFamily="34" charset="0"/>
                  </a:rPr>
                  <a:t>        </a:t>
                </a:r>
              </a:p>
            </p:txBody>
          </p:sp>
          <p:grpSp>
            <p:nvGrpSpPr>
              <p:cNvPr id="57" name="Group 52"/>
              <p:cNvGrpSpPr/>
              <p:nvPr/>
            </p:nvGrpSpPr>
            <p:grpSpPr>
              <a:xfrm>
                <a:off x="5257800" y="0"/>
                <a:ext cx="3505200" cy="1616075"/>
                <a:chOff x="4495800" y="381000"/>
                <a:chExt cx="3505200" cy="1616075"/>
              </a:xfrm>
            </p:grpSpPr>
            <p:sp>
              <p:nvSpPr>
                <p:cNvPr id="58" name="Line 6"/>
                <p:cNvSpPr>
                  <a:spLocks noChangeShapeType="1"/>
                </p:cNvSpPr>
                <p:nvPr/>
              </p:nvSpPr>
              <p:spPr bwMode="auto">
                <a:xfrm>
                  <a:off x="4953000" y="1066800"/>
                  <a:ext cx="7620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72000" y="762000"/>
                  <a:ext cx="609600" cy="5191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1"/>
                    </a:buClr>
                  </a:pPr>
                  <a:r>
                    <a:rPr lang="en-US" altLang="zh-CN" sz="2800" i="1" dirty="0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0" name="Line 8"/>
                <p:cNvSpPr>
                  <a:spLocks noChangeShapeType="1"/>
                </p:cNvSpPr>
                <p:nvPr/>
              </p:nvSpPr>
              <p:spPr bwMode="auto">
                <a:xfrm>
                  <a:off x="6019800" y="381000"/>
                  <a:ext cx="0" cy="381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0"/>
                <p:cNvSpPr>
                  <a:spLocks noChangeShapeType="1"/>
                </p:cNvSpPr>
                <p:nvPr/>
              </p:nvSpPr>
              <p:spPr bwMode="auto">
                <a:xfrm>
                  <a:off x="6324600" y="1066800"/>
                  <a:ext cx="838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62800" y="838200"/>
                  <a:ext cx="838200" cy="5794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3200" dirty="0" smtClean="0">
                      <a:latin typeface="Tahoma" pitchFamily="34" charset="0"/>
                    </a:rPr>
                    <a:t>y</a:t>
                  </a:r>
                  <a:endParaRPr lang="en-US" altLang="zh-CN" sz="3200" baseline="30000" dirty="0">
                    <a:latin typeface="Tahoma" pitchFamily="34" charset="0"/>
                  </a:endParaRPr>
                </a:p>
              </p:txBody>
            </p:sp>
            <p:sp>
              <p:nvSpPr>
                <p:cNvPr id="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00200"/>
                  <a:ext cx="3200400" cy="3968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1"/>
                    </a:buClr>
                  </a:pPr>
                  <a:r>
                    <a:rPr lang="en-US" altLang="zh-CN" sz="2000" b="1" i="1" dirty="0">
                      <a:latin typeface="Tahoma" pitchFamily="34" charset="0"/>
                    </a:rPr>
                    <a:t>f</a:t>
                  </a:r>
                  <a:r>
                    <a:rPr lang="en-US" altLang="zh-CN" sz="2000" i="1" dirty="0">
                      <a:latin typeface="Tahoma" pitchFamily="34" charset="0"/>
                    </a:rPr>
                    <a:t>(</a:t>
                  </a:r>
                  <a:r>
                    <a:rPr lang="en-US" altLang="zh-CN" sz="2000" b="1" i="1" dirty="0" err="1">
                      <a:latin typeface="Tahoma" pitchFamily="34" charset="0"/>
                    </a:rPr>
                    <a:t>x</a:t>
                  </a:r>
                  <a:r>
                    <a:rPr lang="en-US" altLang="zh-CN" sz="2000" i="1" dirty="0" err="1">
                      <a:latin typeface="Tahoma" pitchFamily="34" charset="0"/>
                    </a:rPr>
                    <a:t>,</a:t>
                  </a:r>
                  <a:r>
                    <a:rPr lang="en-US" altLang="zh-CN" sz="2000" b="1" i="1" dirty="0" err="1">
                      <a:solidFill>
                        <a:srgbClr val="00CC00"/>
                      </a:solidFill>
                      <a:latin typeface="Tahoma" pitchFamily="34" charset="0"/>
                    </a:rPr>
                    <a:t>w</a:t>
                  </a:r>
                  <a:r>
                    <a:rPr lang="en-US" altLang="zh-CN" sz="2000" i="1" dirty="0" err="1">
                      <a:solidFill>
                        <a:srgbClr val="00CC00"/>
                      </a:solidFill>
                      <a:latin typeface="Tahoma" pitchFamily="34" charset="0"/>
                    </a:rPr>
                    <a:t>,b</a:t>
                  </a:r>
                  <a:r>
                    <a:rPr lang="en-US" altLang="zh-CN" sz="2000" i="1" dirty="0">
                      <a:latin typeface="Tahoma" pitchFamily="34" charset="0"/>
                    </a:rPr>
                    <a:t>) = sign(</a:t>
                  </a:r>
                  <a:r>
                    <a:rPr lang="en-US" altLang="zh-CN" sz="2000" b="1" i="1" dirty="0">
                      <a:solidFill>
                        <a:srgbClr val="00CC00"/>
                      </a:solidFill>
                      <a:latin typeface="Tahoma" pitchFamily="34" charset="0"/>
                    </a:rPr>
                    <a:t>w</a:t>
                  </a:r>
                  <a:r>
                    <a:rPr lang="en-US" altLang="zh-CN" sz="2000" b="1" i="1" dirty="0">
                      <a:latin typeface="Tahoma" pitchFamily="34" charset="0"/>
                    </a:rPr>
                    <a:t> x</a:t>
                  </a:r>
                  <a:r>
                    <a:rPr lang="en-US" altLang="zh-CN" sz="2000" i="1" dirty="0">
                      <a:solidFill>
                        <a:srgbClr val="00CC00"/>
                      </a:solidFill>
                      <a:latin typeface="Tahoma" pitchFamily="34" charset="0"/>
                    </a:rPr>
                    <a:t> +</a:t>
                  </a:r>
                  <a:r>
                    <a:rPr lang="en-US" altLang="zh-CN" sz="2000" i="1" dirty="0">
                      <a:latin typeface="Tahoma" pitchFamily="34" charset="0"/>
                    </a:rPr>
                    <a:t> </a:t>
                  </a:r>
                  <a:r>
                    <a:rPr lang="en-US" altLang="zh-CN" sz="2000" i="1" dirty="0">
                      <a:solidFill>
                        <a:srgbClr val="00CC00"/>
                      </a:solidFill>
                      <a:latin typeface="Tahoma" pitchFamily="34" charset="0"/>
                    </a:rPr>
                    <a:t>b</a:t>
                  </a:r>
                  <a:r>
                    <a:rPr lang="en-US" altLang="zh-CN" sz="2000" i="1" dirty="0">
                      <a:latin typeface="Tahoma" pitchFamily="34" charset="0"/>
                    </a:rPr>
                    <a:t>)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 dirty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 Linear Classifiers</a:t>
            </a:r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7" name="Oval 17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8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9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20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21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22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23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24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5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6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7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8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29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30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31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32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3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34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35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36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37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38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39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40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41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2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43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44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45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52"/>
          <p:cNvSpPr>
            <a:spLocks noChangeShapeType="1"/>
          </p:cNvSpPr>
          <p:nvPr/>
        </p:nvSpPr>
        <p:spPr bwMode="auto">
          <a:xfrm flipV="1">
            <a:off x="3429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US" sz="2000">
              <a:latin typeface="Tahoma" pitchFamily="34" charset="0"/>
            </a:endParaRP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6400800" y="3352801"/>
            <a:ext cx="2209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 smtClean="0">
                <a:latin typeface="Tahoma" pitchFamily="34" charset="0"/>
                <a:ea typeface="宋体" pitchFamily="2" charset="-122"/>
              </a:rPr>
              <a:t>which </a:t>
            </a:r>
            <a:r>
              <a:rPr lang="en-US" altLang="zh-CN" sz="2000" dirty="0">
                <a:latin typeface="Tahoma" pitchFamily="34" charset="0"/>
                <a:ea typeface="宋体" pitchFamily="2" charset="-122"/>
              </a:rPr>
              <a:t>is best?</a:t>
            </a:r>
          </a:p>
        </p:txBody>
      </p:sp>
      <p:sp>
        <p:nvSpPr>
          <p:cNvPr id="18485" name="Line 55"/>
          <p:cNvSpPr>
            <a:spLocks noChangeShapeType="1"/>
          </p:cNvSpPr>
          <p:nvPr/>
        </p:nvSpPr>
        <p:spPr bwMode="auto">
          <a:xfrm flipV="1">
            <a:off x="2286000" y="2362200"/>
            <a:ext cx="40386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86" name="Line 56"/>
          <p:cNvSpPr>
            <a:spLocks noChangeShapeType="1"/>
          </p:cNvSpPr>
          <p:nvPr/>
        </p:nvSpPr>
        <p:spPr bwMode="auto">
          <a:xfrm flipV="1">
            <a:off x="2590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87" name="Line 57"/>
          <p:cNvSpPr>
            <a:spLocks noChangeShapeType="1"/>
          </p:cNvSpPr>
          <p:nvPr/>
        </p:nvSpPr>
        <p:spPr bwMode="auto">
          <a:xfrm flipV="1">
            <a:off x="2057400" y="2438400"/>
            <a:ext cx="48006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88" name="Line 58"/>
          <p:cNvSpPr>
            <a:spLocks noChangeShapeType="1"/>
          </p:cNvSpPr>
          <p:nvPr/>
        </p:nvSpPr>
        <p:spPr bwMode="auto">
          <a:xfrm flipV="1">
            <a:off x="2438400" y="2209800"/>
            <a:ext cx="38100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89" name="Line 59"/>
          <p:cNvSpPr>
            <a:spLocks noChangeShapeType="1"/>
          </p:cNvSpPr>
          <p:nvPr/>
        </p:nvSpPr>
        <p:spPr bwMode="auto">
          <a:xfrm flipV="1">
            <a:off x="2362200" y="1905000"/>
            <a:ext cx="38862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90" name="Line 60"/>
          <p:cNvSpPr>
            <a:spLocks noChangeShapeType="1"/>
          </p:cNvSpPr>
          <p:nvPr/>
        </p:nvSpPr>
        <p:spPr bwMode="auto">
          <a:xfrm flipV="1">
            <a:off x="2590800" y="1752600"/>
            <a:ext cx="34290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91" name="Line 61"/>
          <p:cNvSpPr>
            <a:spLocks noChangeShapeType="1"/>
          </p:cNvSpPr>
          <p:nvPr/>
        </p:nvSpPr>
        <p:spPr bwMode="auto">
          <a:xfrm flipV="1">
            <a:off x="2819400" y="2133600"/>
            <a:ext cx="27432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92" name="Line 62"/>
          <p:cNvSpPr>
            <a:spLocks noChangeShapeType="1"/>
          </p:cNvSpPr>
          <p:nvPr/>
        </p:nvSpPr>
        <p:spPr bwMode="auto">
          <a:xfrm flipV="1">
            <a:off x="2362200" y="2209800"/>
            <a:ext cx="41148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638800" y="0"/>
            <a:ext cx="3505200" cy="2073275"/>
            <a:chOff x="5257800" y="0"/>
            <a:chExt cx="3505200" cy="2073275"/>
          </a:xfrm>
        </p:grpSpPr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6553200" y="0"/>
              <a:ext cx="381000" cy="579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3200" dirty="0">
                  <a:solidFill>
                    <a:srgbClr val="00CC00"/>
                  </a:solidFill>
                  <a:latin typeface="Symbol" pitchFamily="18" charset="2"/>
                </a:rPr>
                <a:t>a</a:t>
              </a:r>
            </a:p>
          </p:txBody>
        </p:sp>
        <p:grpSp>
          <p:nvGrpSpPr>
            <p:cNvPr id="63" name="Group 53"/>
            <p:cNvGrpSpPr/>
            <p:nvPr/>
          </p:nvGrpSpPr>
          <p:grpSpPr>
            <a:xfrm>
              <a:off x="5257800" y="457200"/>
              <a:ext cx="3505200" cy="1616075"/>
              <a:chOff x="5257800" y="0"/>
              <a:chExt cx="3505200" cy="1616075"/>
            </a:xfrm>
          </p:grpSpPr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6477000" y="381000"/>
                <a:ext cx="609600" cy="65405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US" altLang="zh-CN" sz="3600" i="1" dirty="0">
                    <a:latin typeface="Tahoma" pitchFamily="34" charset="0"/>
                  </a:rPr>
                  <a:t>f </a:t>
                </a:r>
                <a:r>
                  <a:rPr lang="en-US" altLang="zh-CN" sz="2000" dirty="0">
                    <a:latin typeface="Tahoma" pitchFamily="34" charset="0"/>
                  </a:rPr>
                  <a:t>        </a:t>
                </a:r>
              </a:p>
            </p:txBody>
          </p:sp>
          <p:grpSp>
            <p:nvGrpSpPr>
              <p:cNvPr id="65" name="Group 52"/>
              <p:cNvGrpSpPr/>
              <p:nvPr/>
            </p:nvGrpSpPr>
            <p:grpSpPr>
              <a:xfrm>
                <a:off x="5257800" y="0"/>
                <a:ext cx="3505200" cy="1616075"/>
                <a:chOff x="4495800" y="381000"/>
                <a:chExt cx="3505200" cy="1616075"/>
              </a:xfrm>
            </p:grpSpPr>
            <p:sp>
              <p:nvSpPr>
                <p:cNvPr id="66" name="Line 6"/>
                <p:cNvSpPr>
                  <a:spLocks noChangeShapeType="1"/>
                </p:cNvSpPr>
                <p:nvPr/>
              </p:nvSpPr>
              <p:spPr bwMode="auto">
                <a:xfrm>
                  <a:off x="4953000" y="1066800"/>
                  <a:ext cx="7620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72000" y="762000"/>
                  <a:ext cx="609600" cy="5191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1"/>
                    </a:buClr>
                  </a:pPr>
                  <a:r>
                    <a:rPr lang="en-US" altLang="zh-CN" sz="2800" i="1" dirty="0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8" name="Line 8"/>
                <p:cNvSpPr>
                  <a:spLocks noChangeShapeType="1"/>
                </p:cNvSpPr>
                <p:nvPr/>
              </p:nvSpPr>
              <p:spPr bwMode="auto">
                <a:xfrm>
                  <a:off x="6019800" y="381000"/>
                  <a:ext cx="0" cy="381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10"/>
                <p:cNvSpPr>
                  <a:spLocks noChangeShapeType="1"/>
                </p:cNvSpPr>
                <p:nvPr/>
              </p:nvSpPr>
              <p:spPr bwMode="auto">
                <a:xfrm>
                  <a:off x="6324600" y="1066800"/>
                  <a:ext cx="838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62800" y="838200"/>
                  <a:ext cx="838200" cy="5794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3200" dirty="0" smtClean="0">
                      <a:latin typeface="Tahoma" pitchFamily="34" charset="0"/>
                    </a:rPr>
                    <a:t>y</a:t>
                  </a:r>
                  <a:endParaRPr lang="en-US" altLang="zh-CN" sz="3200" baseline="30000" dirty="0">
                    <a:latin typeface="Tahoma" pitchFamily="34" charset="0"/>
                  </a:endParaRPr>
                </a:p>
              </p:txBody>
            </p:sp>
            <p:sp>
              <p:nvSpPr>
                <p:cNvPr id="7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00200"/>
                  <a:ext cx="3200400" cy="3968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1"/>
                    </a:buClr>
                  </a:pPr>
                  <a:r>
                    <a:rPr lang="en-US" altLang="zh-CN" sz="2000" b="1" i="1" dirty="0">
                      <a:latin typeface="Tahoma" pitchFamily="34" charset="0"/>
                    </a:rPr>
                    <a:t>f</a:t>
                  </a:r>
                  <a:r>
                    <a:rPr lang="en-US" altLang="zh-CN" sz="2000" i="1" dirty="0">
                      <a:latin typeface="Tahoma" pitchFamily="34" charset="0"/>
                    </a:rPr>
                    <a:t>(</a:t>
                  </a:r>
                  <a:r>
                    <a:rPr lang="en-US" altLang="zh-CN" sz="2000" b="1" i="1" dirty="0" err="1">
                      <a:latin typeface="Tahoma" pitchFamily="34" charset="0"/>
                    </a:rPr>
                    <a:t>x</a:t>
                  </a:r>
                  <a:r>
                    <a:rPr lang="en-US" altLang="zh-CN" sz="2000" i="1" dirty="0" err="1">
                      <a:latin typeface="Tahoma" pitchFamily="34" charset="0"/>
                    </a:rPr>
                    <a:t>,</a:t>
                  </a:r>
                  <a:r>
                    <a:rPr lang="en-US" altLang="zh-CN" sz="2000" b="1" i="1" dirty="0" err="1">
                      <a:solidFill>
                        <a:srgbClr val="00CC00"/>
                      </a:solidFill>
                      <a:latin typeface="Tahoma" pitchFamily="34" charset="0"/>
                    </a:rPr>
                    <a:t>w</a:t>
                  </a:r>
                  <a:r>
                    <a:rPr lang="en-US" altLang="zh-CN" sz="2000" i="1" dirty="0" err="1">
                      <a:solidFill>
                        <a:srgbClr val="00CC00"/>
                      </a:solidFill>
                      <a:latin typeface="Tahoma" pitchFamily="34" charset="0"/>
                    </a:rPr>
                    <a:t>,b</a:t>
                  </a:r>
                  <a:r>
                    <a:rPr lang="en-US" altLang="zh-CN" sz="2000" i="1" dirty="0">
                      <a:latin typeface="Tahoma" pitchFamily="34" charset="0"/>
                    </a:rPr>
                    <a:t>) = sign(</a:t>
                  </a:r>
                  <a:r>
                    <a:rPr lang="en-US" altLang="zh-CN" sz="2000" b="1" i="1" dirty="0">
                      <a:solidFill>
                        <a:srgbClr val="00CC00"/>
                      </a:solidFill>
                      <a:latin typeface="Tahoma" pitchFamily="34" charset="0"/>
                    </a:rPr>
                    <a:t>w</a:t>
                  </a:r>
                  <a:r>
                    <a:rPr lang="en-US" altLang="zh-CN" sz="2000" b="1" i="1" dirty="0">
                      <a:latin typeface="Tahoma" pitchFamily="34" charset="0"/>
                    </a:rPr>
                    <a:t> x</a:t>
                  </a:r>
                  <a:r>
                    <a:rPr lang="en-US" altLang="zh-CN" sz="2000" i="1" dirty="0">
                      <a:solidFill>
                        <a:srgbClr val="00CC00"/>
                      </a:solidFill>
                      <a:latin typeface="Tahoma" pitchFamily="34" charset="0"/>
                    </a:rPr>
                    <a:t> +</a:t>
                  </a:r>
                  <a:r>
                    <a:rPr lang="en-US" altLang="zh-CN" sz="2000" i="1" dirty="0">
                      <a:latin typeface="Tahoma" pitchFamily="34" charset="0"/>
                    </a:rPr>
                    <a:t> </a:t>
                  </a:r>
                  <a:r>
                    <a:rPr lang="en-US" altLang="zh-CN" sz="2000" i="1" dirty="0">
                      <a:solidFill>
                        <a:srgbClr val="00CC00"/>
                      </a:solidFill>
                      <a:latin typeface="Tahoma" pitchFamily="34" charset="0"/>
                    </a:rPr>
                    <a:t>b</a:t>
                  </a:r>
                  <a:r>
                    <a:rPr lang="en-US" altLang="zh-CN" sz="2000" i="1" dirty="0">
                      <a:latin typeface="Tahoma" pitchFamily="34" charset="0"/>
                    </a:rPr>
                    <a:t>)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2/2a/Svm_max_sep_hyperplane_with_marg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169490" cy="4492625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304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4200" dirty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 Linear </a:t>
            </a:r>
            <a:r>
              <a:rPr lang="en-US" altLang="zh-CN" sz="42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SVM</a:t>
            </a:r>
            <a:endParaRPr lang="en-US" altLang="zh-CN" sz="4200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Solving the Optimization Problem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7315200" cy="138499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Find w and b such that</a:t>
            </a:r>
          </a:p>
          <a:p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(w) =½ 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</a:rPr>
              <a:t>w</a:t>
            </a:r>
            <a:r>
              <a:rPr lang="en-US" altLang="zh-CN" sz="2800" baseline="30000" dirty="0" err="1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</a:rPr>
              <a:t>w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  is minimized; </a:t>
            </a:r>
          </a:p>
          <a:p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and for all {(x</a:t>
            </a:r>
            <a:r>
              <a:rPr lang="en-US" altLang="zh-CN" sz="2800" baseline="-25000" dirty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 ,</a:t>
            </a:r>
            <a:r>
              <a:rPr lang="en-US" altLang="zh-CN" sz="2800" i="1" dirty="0" err="1">
                <a:latin typeface="Times New Roman" pitchFamily="18" charset="0"/>
                <a:ea typeface="宋体" pitchFamily="2" charset="-122"/>
              </a:rPr>
              <a:t>y</a:t>
            </a:r>
            <a:r>
              <a:rPr lang="en-US" altLang="zh-CN" sz="2800" i="1" baseline="-25000" dirty="0" err="1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)}:  </a:t>
            </a:r>
            <a:r>
              <a:rPr lang="en-US" altLang="zh-CN" sz="2800" i="1" dirty="0" err="1">
                <a:latin typeface="Times New Roman" pitchFamily="18" charset="0"/>
                <a:ea typeface="宋体" pitchFamily="2" charset="-122"/>
              </a:rPr>
              <a:t>y</a:t>
            </a:r>
            <a:r>
              <a:rPr lang="en-US" altLang="zh-CN" sz="2800" i="1" baseline="-25000" dirty="0" err="1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</a:rPr>
              <a:t>w</a:t>
            </a:r>
            <a:r>
              <a:rPr lang="en-US" altLang="zh-CN" sz="2800" baseline="30000" dirty="0" err="1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aseline="-25000" dirty="0" err="1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 + </a:t>
            </a:r>
            <a:r>
              <a:rPr lang="en-US" altLang="zh-CN" sz="2800" i="1" dirty="0">
                <a:latin typeface="Times New Roman" pitchFamily="18" charset="0"/>
                <a:ea typeface="宋体" pitchFamily="2" charset="-122"/>
              </a:rPr>
              <a:t>b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) ≥ 1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31242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\max_{\alpha} \sum_{i=1}^n \alpha_i - \frac12 \sum_{i=1}^n \sum_{j=1}^n y_i y_j K(x_i, x_j) \alpha_i \alpha_j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0 \leq \alpha_i \leq C, \quad \mbox{ for } i=1, 2, \ldots, n,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410200"/>
            <a:ext cx="31369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\sum_{i=1}^n y_i \alpha_i = 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257800"/>
            <a:ext cx="107576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5257800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Sequential Minimal Optimization (SMO)   </a:t>
            </a:r>
            <a:r>
              <a:rPr lang="en-US" altLang="zh-CN" dirty="0" smtClean="0">
                <a:solidFill>
                  <a:schemeClr val="tx2"/>
                </a:solidFill>
                <a:latin typeface="Garamond" pitchFamily="18" charset="0"/>
                <a:ea typeface="宋体" pitchFamily="2" charset="-122"/>
              </a:rPr>
              <a:t>John C. Platt, 1998</a:t>
            </a:r>
            <a:endParaRPr lang="en-US" altLang="zh-CN" dirty="0">
              <a:solidFill>
                <a:schemeClr val="tx2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7200" y="14097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00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4098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5943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3886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algorithm proceeds as follows:</a:t>
            </a:r>
          </a:p>
          <a:p>
            <a:pPr lvl="0"/>
            <a:r>
              <a:rPr lang="en-US" sz="2000" dirty="0" smtClean="0"/>
              <a:t>1. Find a Lagrange multiplier α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that violates KKT conditions for the optimization problem. </a:t>
            </a:r>
          </a:p>
          <a:p>
            <a:pPr lvl="0"/>
            <a:r>
              <a:rPr lang="en-US" sz="2000" dirty="0" smtClean="0"/>
              <a:t>2. Pick a second multiplier α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optimize the pair (α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,α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).</a:t>
            </a:r>
          </a:p>
          <a:p>
            <a:pPr lvl="0"/>
            <a:r>
              <a:rPr lang="en-US" sz="2000" dirty="0" smtClean="0"/>
              <a:t>3. Repeat steps 1 and 2 until convergence. </a:t>
            </a:r>
          </a:p>
          <a:p>
            <a:endParaRPr lang="en-US" sz="2000" dirty="0" smtClean="0"/>
          </a:p>
          <a:p>
            <a:r>
              <a:rPr lang="en-US" sz="2000" dirty="0" smtClean="0"/>
              <a:t>Heuristics are used to choose the pair of multipliers so as to accelerate the rate of convergence.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7C18E5A9D1C4E9D9E6405C3F96A8F" ma:contentTypeVersion="1" ma:contentTypeDescription="Create a new document." ma:contentTypeScope="" ma:versionID="64c1b3c2d7a563981afdaa0e4711d66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91411-C4B9-4BDD-AE83-516910E79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86E3D28-398E-43A9-92E7-4D57A85B85BB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9E1901C-ABC4-4412-97F3-1C1A8B6D9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710</Words>
  <Application>Microsoft Office PowerPoint</Application>
  <PresentationFormat>On-screen Show (4:3)</PresentationFormat>
  <Paragraphs>164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Visio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Computing Infrastructure</vt:lpstr>
      <vt:lpstr>FUTURO cluster</vt:lpstr>
      <vt:lpstr>Futuro Architecture Design</vt:lpstr>
      <vt:lpstr>FUTURO</vt:lpstr>
      <vt:lpstr>FUTURO Gallery</vt:lpstr>
      <vt:lpstr>GPU Server</vt:lpstr>
      <vt:lpstr>FPGA Computing</vt:lpstr>
      <vt:lpstr>GPU Visualization</vt:lpstr>
      <vt:lpstr>Computational Science Flex Lab</vt:lpstr>
      <vt:lpstr>Enabled Projects</vt:lpstr>
      <vt:lpstr>Slide 30</vt:lpstr>
      <vt:lpstr>Slide 31</vt:lpstr>
      <vt:lpstr>Slide 32</vt:lpstr>
      <vt:lpstr>Application Projects</vt:lpstr>
      <vt:lpstr>Automated Optical Inspection</vt:lpstr>
      <vt:lpstr>AOI components</vt:lpstr>
      <vt:lpstr>Special Sound Detection</vt:lpstr>
      <vt:lpstr>The End Welcome to Visit UTB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 E. Rodriguez</dc:creator>
  <cp:lastModifiedBy>HL0233929</cp:lastModifiedBy>
  <cp:revision>89</cp:revision>
  <dcterms:created xsi:type="dcterms:W3CDTF">2010-07-09T21:51:33Z</dcterms:created>
  <dcterms:modified xsi:type="dcterms:W3CDTF">2011-05-22T14:32:36Z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0x0101009C87C18E5A9D1C4E9D9E6405C3F96A8F</vt:lpwstr>
  </property>
</Properties>
</file>