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29"/>
  </p:notesMasterIdLst>
  <p:sldIdLst>
    <p:sldId id="256" r:id="rId2"/>
    <p:sldId id="320" r:id="rId3"/>
    <p:sldId id="261" r:id="rId4"/>
    <p:sldId id="332" r:id="rId5"/>
    <p:sldId id="321" r:id="rId6"/>
    <p:sldId id="322" r:id="rId7"/>
    <p:sldId id="304" r:id="rId8"/>
    <p:sldId id="305" r:id="rId9"/>
    <p:sldId id="315" r:id="rId10"/>
    <p:sldId id="307" r:id="rId11"/>
    <p:sldId id="308" r:id="rId12"/>
    <p:sldId id="317" r:id="rId13"/>
    <p:sldId id="281" r:id="rId14"/>
    <p:sldId id="318" r:id="rId15"/>
    <p:sldId id="282" r:id="rId16"/>
    <p:sldId id="333" r:id="rId17"/>
    <p:sldId id="312" r:id="rId18"/>
    <p:sldId id="285" r:id="rId19"/>
    <p:sldId id="331" r:id="rId20"/>
    <p:sldId id="334" r:id="rId21"/>
    <p:sldId id="336" r:id="rId22"/>
    <p:sldId id="328" r:id="rId23"/>
    <p:sldId id="324" r:id="rId24"/>
    <p:sldId id="325" r:id="rId25"/>
    <p:sldId id="326" r:id="rId26"/>
    <p:sldId id="291" r:id="rId27"/>
    <p:sldId id="303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90" autoAdjust="0"/>
    <p:restoredTop sz="89712" autoAdjust="0"/>
  </p:normalViewPr>
  <p:slideViewPr>
    <p:cSldViewPr>
      <p:cViewPr>
        <p:scale>
          <a:sx n="68" d="100"/>
          <a:sy n="68" d="100"/>
        </p:scale>
        <p:origin x="-356" y="2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910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hlei\Google%20Drive\Research\Book1_result_v3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Python27\mywork\Experiments\Book1_result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shak02\Dropbox\PAPERS\IN%20PROGRESS\pwrGrid\fromHansheng\Book1_result.xlsx" TargetMode="Externa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pshak02\Dropbox\PAPERS\IN%20PROGRESS\pwrGrid\fromHansheng\Book1_result.xlsx" TargetMode="External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346026789754728"/>
          <c:y val="0.18100938967136151"/>
          <c:w val="0.49555208616164359"/>
          <c:h val="0.65128719825514769"/>
        </c:manualLayout>
      </c:layout>
      <c:lineChart>
        <c:grouping val="standard"/>
        <c:varyColors val="0"/>
        <c:ser>
          <c:idx val="0"/>
          <c:order val="0"/>
          <c:tx>
            <c:v>ka=kd=1</c:v>
          </c:tx>
          <c:val>
            <c:numRef>
              <c:f>Sheet1!$A$4:$A$18</c:f>
              <c:numCache>
                <c:formatCode>General</c:formatCode>
                <c:ptCount val="15"/>
                <c:pt idx="0">
                  <c:v>47</c:v>
                </c:pt>
                <c:pt idx="1">
                  <c:v>21.6</c:v>
                </c:pt>
                <c:pt idx="2">
                  <c:v>30</c:v>
                </c:pt>
                <c:pt idx="3">
                  <c:v>25.12</c:v>
                </c:pt>
                <c:pt idx="4">
                  <c:v>30</c:v>
                </c:pt>
                <c:pt idx="5">
                  <c:v>26.56</c:v>
                </c:pt>
                <c:pt idx="6">
                  <c:v>30</c:v>
                </c:pt>
                <c:pt idx="7">
                  <c:v>27.34</c:v>
                </c:pt>
                <c:pt idx="8">
                  <c:v>30</c:v>
                </c:pt>
                <c:pt idx="9">
                  <c:v>27.8</c:v>
                </c:pt>
                <c:pt idx="10">
                  <c:v>30</c:v>
                </c:pt>
                <c:pt idx="11">
                  <c:v>28.17</c:v>
                </c:pt>
                <c:pt idx="12">
                  <c:v>30</c:v>
                </c:pt>
                <c:pt idx="13">
                  <c:v>28.42</c:v>
                </c:pt>
                <c:pt idx="14">
                  <c:v>28.42</c:v>
                </c:pt>
              </c:numCache>
            </c:numRef>
          </c:val>
          <c:smooth val="0"/>
        </c:ser>
        <c:ser>
          <c:idx val="1"/>
          <c:order val="1"/>
          <c:tx>
            <c:v>ka=kd=2</c:v>
          </c:tx>
          <c:val>
            <c:numRef>
              <c:f>Sheet1!$B$4:$B$25</c:f>
              <c:numCache>
                <c:formatCode>General</c:formatCode>
                <c:ptCount val="22"/>
                <c:pt idx="0">
                  <c:v>80</c:v>
                </c:pt>
                <c:pt idx="1">
                  <c:v>39.19</c:v>
                </c:pt>
                <c:pt idx="2">
                  <c:v>55</c:v>
                </c:pt>
                <c:pt idx="3">
                  <c:v>38.67</c:v>
                </c:pt>
                <c:pt idx="4">
                  <c:v>55</c:v>
                </c:pt>
                <c:pt idx="5">
                  <c:v>42.66</c:v>
                </c:pt>
                <c:pt idx="6">
                  <c:v>47.25</c:v>
                </c:pt>
                <c:pt idx="7">
                  <c:v>46.37</c:v>
                </c:pt>
                <c:pt idx="8">
                  <c:v>65</c:v>
                </c:pt>
                <c:pt idx="9">
                  <c:v>49.11</c:v>
                </c:pt>
                <c:pt idx="10">
                  <c:v>51.73</c:v>
                </c:pt>
                <c:pt idx="11">
                  <c:v>50.65</c:v>
                </c:pt>
                <c:pt idx="12">
                  <c:v>49.08</c:v>
                </c:pt>
                <c:pt idx="13">
                  <c:v>50.06</c:v>
                </c:pt>
                <c:pt idx="14">
                  <c:v>50.1</c:v>
                </c:pt>
                <c:pt idx="15">
                  <c:v>50.55</c:v>
                </c:pt>
                <c:pt idx="16">
                  <c:v>50.44</c:v>
                </c:pt>
                <c:pt idx="17">
                  <c:v>50.76</c:v>
                </c:pt>
                <c:pt idx="18">
                  <c:v>50.85</c:v>
                </c:pt>
                <c:pt idx="19">
                  <c:v>50.98</c:v>
                </c:pt>
                <c:pt idx="20">
                  <c:v>50.94</c:v>
                </c:pt>
                <c:pt idx="21">
                  <c:v>50.94</c:v>
                </c:pt>
              </c:numCache>
            </c:numRef>
          </c:val>
          <c:smooth val="0"/>
        </c:ser>
        <c:ser>
          <c:idx val="2"/>
          <c:order val="2"/>
          <c:tx>
            <c:v>ka=kd=3</c:v>
          </c:tx>
          <c:val>
            <c:numRef>
              <c:f>Sheet1!$C$4:$C$31</c:f>
              <c:numCache>
                <c:formatCode>General</c:formatCode>
                <c:ptCount val="28"/>
                <c:pt idx="0">
                  <c:v>85</c:v>
                </c:pt>
                <c:pt idx="1">
                  <c:v>43.02</c:v>
                </c:pt>
                <c:pt idx="2">
                  <c:v>72</c:v>
                </c:pt>
                <c:pt idx="3">
                  <c:v>42.93</c:v>
                </c:pt>
                <c:pt idx="4">
                  <c:v>78.989999999999995</c:v>
                </c:pt>
                <c:pt idx="5">
                  <c:v>57.98</c:v>
                </c:pt>
                <c:pt idx="6">
                  <c:v>58.59</c:v>
                </c:pt>
                <c:pt idx="7">
                  <c:v>63.78</c:v>
                </c:pt>
                <c:pt idx="8">
                  <c:v>60.58</c:v>
                </c:pt>
                <c:pt idx="9">
                  <c:v>60.28</c:v>
                </c:pt>
                <c:pt idx="10">
                  <c:v>60.44</c:v>
                </c:pt>
                <c:pt idx="11">
                  <c:v>59.38</c:v>
                </c:pt>
                <c:pt idx="12">
                  <c:v>59.12</c:v>
                </c:pt>
                <c:pt idx="13">
                  <c:v>62.26</c:v>
                </c:pt>
                <c:pt idx="14">
                  <c:v>61.91</c:v>
                </c:pt>
                <c:pt idx="15">
                  <c:v>62.17</c:v>
                </c:pt>
                <c:pt idx="16">
                  <c:v>64.099999999999994</c:v>
                </c:pt>
                <c:pt idx="17">
                  <c:v>62.71</c:v>
                </c:pt>
                <c:pt idx="18">
                  <c:v>62.36</c:v>
                </c:pt>
                <c:pt idx="19">
                  <c:v>62.32</c:v>
                </c:pt>
                <c:pt idx="20">
                  <c:v>62.46</c:v>
                </c:pt>
                <c:pt idx="21">
                  <c:v>62.65</c:v>
                </c:pt>
                <c:pt idx="22">
                  <c:v>62.74</c:v>
                </c:pt>
                <c:pt idx="23">
                  <c:v>62.69</c:v>
                </c:pt>
                <c:pt idx="24">
                  <c:v>62.5</c:v>
                </c:pt>
                <c:pt idx="25">
                  <c:v>62.32</c:v>
                </c:pt>
                <c:pt idx="26">
                  <c:v>62.33</c:v>
                </c:pt>
                <c:pt idx="27">
                  <c:v>62.31</c:v>
                </c:pt>
              </c:numCache>
            </c:numRef>
          </c:val>
          <c:smooth val="0"/>
        </c:ser>
        <c:ser>
          <c:idx val="3"/>
          <c:order val="3"/>
          <c:tx>
            <c:v>ka=kd=4</c:v>
          </c:tx>
          <c:val>
            <c:numRef>
              <c:f>Sheet1!$D$4:$D$42</c:f>
              <c:numCache>
                <c:formatCode>General</c:formatCode>
                <c:ptCount val="39"/>
                <c:pt idx="0">
                  <c:v>82</c:v>
                </c:pt>
                <c:pt idx="1">
                  <c:v>60.1</c:v>
                </c:pt>
                <c:pt idx="2">
                  <c:v>78</c:v>
                </c:pt>
                <c:pt idx="3">
                  <c:v>59.26</c:v>
                </c:pt>
                <c:pt idx="4">
                  <c:v>79.680000000000007</c:v>
                </c:pt>
                <c:pt idx="5">
                  <c:v>77.680000000000007</c:v>
                </c:pt>
                <c:pt idx="6">
                  <c:v>65.13</c:v>
                </c:pt>
                <c:pt idx="7">
                  <c:v>71.11</c:v>
                </c:pt>
                <c:pt idx="8">
                  <c:v>68.22</c:v>
                </c:pt>
                <c:pt idx="9">
                  <c:v>68.59</c:v>
                </c:pt>
                <c:pt idx="10">
                  <c:v>67.03</c:v>
                </c:pt>
                <c:pt idx="11">
                  <c:v>69.19</c:v>
                </c:pt>
                <c:pt idx="12">
                  <c:v>69.12</c:v>
                </c:pt>
                <c:pt idx="13">
                  <c:v>69.53</c:v>
                </c:pt>
                <c:pt idx="14">
                  <c:v>69.5</c:v>
                </c:pt>
                <c:pt idx="15">
                  <c:v>69.64</c:v>
                </c:pt>
                <c:pt idx="16">
                  <c:v>69.33</c:v>
                </c:pt>
                <c:pt idx="17">
                  <c:v>68.900000000000006</c:v>
                </c:pt>
                <c:pt idx="18">
                  <c:v>68.37</c:v>
                </c:pt>
                <c:pt idx="19">
                  <c:v>69.569999999999993</c:v>
                </c:pt>
                <c:pt idx="20">
                  <c:v>68.650000000000006</c:v>
                </c:pt>
                <c:pt idx="21">
                  <c:v>69.13</c:v>
                </c:pt>
                <c:pt idx="22">
                  <c:v>68.16</c:v>
                </c:pt>
                <c:pt idx="23">
                  <c:v>68.5</c:v>
                </c:pt>
                <c:pt idx="24">
                  <c:v>68.680000000000007</c:v>
                </c:pt>
                <c:pt idx="25">
                  <c:v>68.59</c:v>
                </c:pt>
                <c:pt idx="26">
                  <c:v>68.650000000000006</c:v>
                </c:pt>
                <c:pt idx="27">
                  <c:v>68.709999999999994</c:v>
                </c:pt>
                <c:pt idx="28">
                  <c:v>68.67</c:v>
                </c:pt>
                <c:pt idx="29">
                  <c:v>69.040000000000006</c:v>
                </c:pt>
                <c:pt idx="30">
                  <c:v>68.8</c:v>
                </c:pt>
                <c:pt idx="31">
                  <c:v>68.430000000000007</c:v>
                </c:pt>
                <c:pt idx="32">
                  <c:v>68.42</c:v>
                </c:pt>
                <c:pt idx="33">
                  <c:v>68.5</c:v>
                </c:pt>
                <c:pt idx="34">
                  <c:v>68.38</c:v>
                </c:pt>
                <c:pt idx="35">
                  <c:v>68.25</c:v>
                </c:pt>
                <c:pt idx="36">
                  <c:v>68.760000000000005</c:v>
                </c:pt>
                <c:pt idx="37">
                  <c:v>68.83</c:v>
                </c:pt>
                <c:pt idx="38">
                  <c:v>68.72</c:v>
                </c:pt>
              </c:numCache>
            </c:numRef>
          </c:val>
          <c:smooth val="0"/>
        </c:ser>
        <c:ser>
          <c:idx val="4"/>
          <c:order val="4"/>
          <c:tx>
            <c:v>ka=kd=5</c:v>
          </c:tx>
          <c:val>
            <c:numRef>
              <c:f>Sheet1!$E$4:$E$39</c:f>
              <c:numCache>
                <c:formatCode>General</c:formatCode>
                <c:ptCount val="36"/>
                <c:pt idx="0">
                  <c:v>86</c:v>
                </c:pt>
                <c:pt idx="1">
                  <c:v>65.040000000000006</c:v>
                </c:pt>
                <c:pt idx="2">
                  <c:v>80</c:v>
                </c:pt>
                <c:pt idx="3">
                  <c:v>61.65</c:v>
                </c:pt>
                <c:pt idx="4">
                  <c:v>84.99</c:v>
                </c:pt>
                <c:pt idx="5">
                  <c:v>57.85</c:v>
                </c:pt>
                <c:pt idx="6">
                  <c:v>76.62</c:v>
                </c:pt>
                <c:pt idx="7">
                  <c:v>71.69</c:v>
                </c:pt>
                <c:pt idx="8">
                  <c:v>72.61</c:v>
                </c:pt>
                <c:pt idx="9">
                  <c:v>69.430000000000007</c:v>
                </c:pt>
                <c:pt idx="10">
                  <c:v>67.42</c:v>
                </c:pt>
                <c:pt idx="11">
                  <c:v>71.77</c:v>
                </c:pt>
                <c:pt idx="12">
                  <c:v>70.680000000000007</c:v>
                </c:pt>
                <c:pt idx="13">
                  <c:v>71.92</c:v>
                </c:pt>
                <c:pt idx="14">
                  <c:v>68.75</c:v>
                </c:pt>
                <c:pt idx="15">
                  <c:v>74.27</c:v>
                </c:pt>
                <c:pt idx="16">
                  <c:v>70.849999999999994</c:v>
                </c:pt>
                <c:pt idx="17">
                  <c:v>70.78</c:v>
                </c:pt>
                <c:pt idx="18">
                  <c:v>71.099999999999994</c:v>
                </c:pt>
                <c:pt idx="19">
                  <c:v>71.260000000000005</c:v>
                </c:pt>
                <c:pt idx="20">
                  <c:v>71.44</c:v>
                </c:pt>
                <c:pt idx="21">
                  <c:v>71.27</c:v>
                </c:pt>
                <c:pt idx="22">
                  <c:v>71.739999999999995</c:v>
                </c:pt>
                <c:pt idx="23">
                  <c:v>71.92</c:v>
                </c:pt>
                <c:pt idx="24">
                  <c:v>71.84</c:v>
                </c:pt>
                <c:pt idx="25">
                  <c:v>71.59</c:v>
                </c:pt>
                <c:pt idx="26">
                  <c:v>72.150000000000006</c:v>
                </c:pt>
                <c:pt idx="27">
                  <c:v>78.150000000000006</c:v>
                </c:pt>
                <c:pt idx="28">
                  <c:v>72.510000000000005</c:v>
                </c:pt>
                <c:pt idx="29">
                  <c:v>72.41</c:v>
                </c:pt>
                <c:pt idx="30">
                  <c:v>71.44</c:v>
                </c:pt>
                <c:pt idx="31">
                  <c:v>71.900000000000006</c:v>
                </c:pt>
                <c:pt idx="32">
                  <c:v>71.37</c:v>
                </c:pt>
                <c:pt idx="33">
                  <c:v>71.53</c:v>
                </c:pt>
                <c:pt idx="34">
                  <c:v>71.83</c:v>
                </c:pt>
                <c:pt idx="35">
                  <c:v>71.430000000000007</c:v>
                </c:pt>
              </c:numCache>
            </c:numRef>
          </c:val>
          <c:smooth val="0"/>
        </c:ser>
        <c:ser>
          <c:idx val="6"/>
          <c:order val="5"/>
          <c:tx>
            <c:v>ka=kd=6</c:v>
          </c:tx>
          <c:val>
            <c:numRef>
              <c:f>Sheet1!$F$4:$F$34</c:f>
              <c:numCache>
                <c:formatCode>General</c:formatCode>
                <c:ptCount val="31"/>
                <c:pt idx="0">
                  <c:v>89</c:v>
                </c:pt>
                <c:pt idx="1">
                  <c:v>88.03</c:v>
                </c:pt>
                <c:pt idx="2">
                  <c:v>84.07</c:v>
                </c:pt>
                <c:pt idx="3">
                  <c:v>82.28</c:v>
                </c:pt>
                <c:pt idx="4">
                  <c:v>64.75</c:v>
                </c:pt>
                <c:pt idx="5">
                  <c:v>82</c:v>
                </c:pt>
                <c:pt idx="6">
                  <c:v>68.180000000000007</c:v>
                </c:pt>
                <c:pt idx="7">
                  <c:v>77.98</c:v>
                </c:pt>
                <c:pt idx="8">
                  <c:v>79.16</c:v>
                </c:pt>
                <c:pt idx="9">
                  <c:v>72.97</c:v>
                </c:pt>
                <c:pt idx="10">
                  <c:v>76.67</c:v>
                </c:pt>
                <c:pt idx="11">
                  <c:v>69.569999999999993</c:v>
                </c:pt>
                <c:pt idx="12">
                  <c:v>72.489999999999995</c:v>
                </c:pt>
                <c:pt idx="13">
                  <c:v>73.88</c:v>
                </c:pt>
                <c:pt idx="14">
                  <c:v>71.989999999999995</c:v>
                </c:pt>
                <c:pt idx="15">
                  <c:v>73.709999999999994</c:v>
                </c:pt>
                <c:pt idx="16">
                  <c:v>72.13</c:v>
                </c:pt>
                <c:pt idx="17">
                  <c:v>73.150000000000006</c:v>
                </c:pt>
                <c:pt idx="18">
                  <c:v>73.28</c:v>
                </c:pt>
                <c:pt idx="19">
                  <c:v>73.39</c:v>
                </c:pt>
                <c:pt idx="20">
                  <c:v>72.59</c:v>
                </c:pt>
                <c:pt idx="21">
                  <c:v>73.540000000000006</c:v>
                </c:pt>
                <c:pt idx="22">
                  <c:v>75.03</c:v>
                </c:pt>
                <c:pt idx="23">
                  <c:v>75.62</c:v>
                </c:pt>
                <c:pt idx="24">
                  <c:v>74.5</c:v>
                </c:pt>
                <c:pt idx="25">
                  <c:v>73.180000000000007</c:v>
                </c:pt>
                <c:pt idx="26">
                  <c:v>71.95</c:v>
                </c:pt>
                <c:pt idx="27">
                  <c:v>72.81</c:v>
                </c:pt>
                <c:pt idx="28">
                  <c:v>72.959999999999994</c:v>
                </c:pt>
                <c:pt idx="29">
                  <c:v>72.61</c:v>
                </c:pt>
                <c:pt idx="30">
                  <c:v>73.709999999999994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1575168"/>
        <c:axId val="61577088"/>
      </c:lineChart>
      <c:catAx>
        <c:axId val="6157516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800"/>
                </a:pPr>
                <a:r>
                  <a:rPr lang="en-US" sz="1800"/>
                  <a:t>Iterations</a:t>
                </a:r>
              </a:p>
            </c:rich>
          </c:tx>
          <c:layout/>
          <c:overlay val="0"/>
        </c:title>
        <c:majorTickMark val="out"/>
        <c:minorTickMark val="none"/>
        <c:tickLblPos val="nextTo"/>
        <c:txPr>
          <a:bodyPr/>
          <a:lstStyle/>
          <a:p>
            <a:pPr>
              <a:defRPr sz="1800"/>
            </a:pPr>
            <a:endParaRPr lang="en-US"/>
          </a:p>
        </c:txPr>
        <c:crossAx val="61577088"/>
        <c:crosses val="autoZero"/>
        <c:auto val="1"/>
        <c:lblAlgn val="ctr"/>
        <c:lblOffset val="100"/>
        <c:tickLblSkip val="5"/>
        <c:tickMarkSkip val="5"/>
        <c:noMultiLvlLbl val="0"/>
      </c:catAx>
      <c:valAx>
        <c:axId val="61577088"/>
        <c:scaling>
          <c:orientation val="minMax"/>
        </c:scaling>
        <c:delete val="0"/>
        <c:axPos val="l"/>
        <c:majorGridlines>
          <c:spPr>
            <a:ln w="25400"/>
          </c:spPr>
        </c:majorGridlines>
        <c:title>
          <c:tx>
            <c:rich>
              <a:bodyPr rot="-5400000" vert="horz"/>
              <a:lstStyle/>
              <a:p>
                <a:pPr>
                  <a:defRPr sz="1800"/>
                </a:pPr>
                <a:r>
                  <a:rPr lang="en-US" sz="1800"/>
                  <a:t>Expected Payoff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800"/>
            </a:pPr>
            <a:endParaRPr lang="en-US"/>
          </a:p>
        </c:txPr>
        <c:crossAx val="6157516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5695108890541218"/>
          <c:y val="5.645086030912802E-2"/>
          <c:w val="0.22499335356445252"/>
          <c:h val="0.77016706245052691"/>
        </c:manualLayout>
      </c:layout>
      <c:overlay val="0"/>
      <c:txPr>
        <a:bodyPr/>
        <a:lstStyle/>
        <a:p>
          <a:pPr>
            <a:defRPr sz="18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v>kd=1</c:v>
          </c:tx>
          <c:val>
            <c:numRef>
              <c:f>Sheet3!$A$4:$A$17</c:f>
              <c:numCache>
                <c:formatCode>General</c:formatCode>
                <c:ptCount val="14"/>
                <c:pt idx="0">
                  <c:v>21.6</c:v>
                </c:pt>
                <c:pt idx="1">
                  <c:v>30</c:v>
                </c:pt>
                <c:pt idx="2">
                  <c:v>25.12</c:v>
                </c:pt>
                <c:pt idx="3">
                  <c:v>30</c:v>
                </c:pt>
                <c:pt idx="4">
                  <c:v>26.56</c:v>
                </c:pt>
                <c:pt idx="5">
                  <c:v>30</c:v>
                </c:pt>
                <c:pt idx="6">
                  <c:v>27.34</c:v>
                </c:pt>
                <c:pt idx="7">
                  <c:v>30</c:v>
                </c:pt>
                <c:pt idx="8">
                  <c:v>27.8</c:v>
                </c:pt>
                <c:pt idx="9">
                  <c:v>30</c:v>
                </c:pt>
                <c:pt idx="10">
                  <c:v>28.17</c:v>
                </c:pt>
                <c:pt idx="11">
                  <c:v>30</c:v>
                </c:pt>
                <c:pt idx="12">
                  <c:v>28.42</c:v>
                </c:pt>
                <c:pt idx="13">
                  <c:v>28.42</c:v>
                </c:pt>
              </c:numCache>
            </c:numRef>
          </c:val>
          <c:smooth val="0"/>
        </c:ser>
        <c:ser>
          <c:idx val="1"/>
          <c:order val="1"/>
          <c:tx>
            <c:v>kd=2</c:v>
          </c:tx>
          <c:val>
            <c:numRef>
              <c:f>Sheet3!$B$4:$B$21</c:f>
              <c:numCache>
                <c:formatCode>General</c:formatCode>
                <c:ptCount val="18"/>
                <c:pt idx="0">
                  <c:v>21.6</c:v>
                </c:pt>
                <c:pt idx="1">
                  <c:v>30</c:v>
                </c:pt>
                <c:pt idx="2">
                  <c:v>18.309999999999999</c:v>
                </c:pt>
                <c:pt idx="3">
                  <c:v>30</c:v>
                </c:pt>
                <c:pt idx="4">
                  <c:v>21.81</c:v>
                </c:pt>
                <c:pt idx="5">
                  <c:v>30</c:v>
                </c:pt>
                <c:pt idx="6">
                  <c:v>23.48</c:v>
                </c:pt>
                <c:pt idx="7">
                  <c:v>30</c:v>
                </c:pt>
                <c:pt idx="8">
                  <c:v>23.48</c:v>
                </c:pt>
                <c:pt idx="9">
                  <c:v>30</c:v>
                </c:pt>
                <c:pt idx="10">
                  <c:v>25.03</c:v>
                </c:pt>
                <c:pt idx="11">
                  <c:v>25.37</c:v>
                </c:pt>
                <c:pt idx="12">
                  <c:v>27</c:v>
                </c:pt>
                <c:pt idx="13">
                  <c:v>24.97</c:v>
                </c:pt>
                <c:pt idx="14">
                  <c:v>25</c:v>
                </c:pt>
                <c:pt idx="15">
                  <c:v>24.77</c:v>
                </c:pt>
                <c:pt idx="16">
                  <c:v>24.74</c:v>
                </c:pt>
                <c:pt idx="17">
                  <c:v>24.74</c:v>
                </c:pt>
              </c:numCache>
            </c:numRef>
          </c:val>
          <c:smooth val="0"/>
        </c:ser>
        <c:ser>
          <c:idx val="2"/>
          <c:order val="2"/>
          <c:tx>
            <c:v>kd=3</c:v>
          </c:tx>
          <c:val>
            <c:numRef>
              <c:f>Sheet3!$C$4:$C$28</c:f>
              <c:numCache>
                <c:formatCode>General</c:formatCode>
                <c:ptCount val="25"/>
                <c:pt idx="0">
                  <c:v>21.6</c:v>
                </c:pt>
                <c:pt idx="1">
                  <c:v>30</c:v>
                </c:pt>
                <c:pt idx="2">
                  <c:v>18.309999999999999</c:v>
                </c:pt>
                <c:pt idx="3">
                  <c:v>30</c:v>
                </c:pt>
                <c:pt idx="4">
                  <c:v>21.81</c:v>
                </c:pt>
                <c:pt idx="5">
                  <c:v>30</c:v>
                </c:pt>
                <c:pt idx="6">
                  <c:v>22.74</c:v>
                </c:pt>
                <c:pt idx="7">
                  <c:v>30</c:v>
                </c:pt>
                <c:pt idx="8">
                  <c:v>22.27</c:v>
                </c:pt>
                <c:pt idx="9">
                  <c:v>30</c:v>
                </c:pt>
                <c:pt idx="10">
                  <c:v>24</c:v>
                </c:pt>
                <c:pt idx="11">
                  <c:v>23.26</c:v>
                </c:pt>
                <c:pt idx="12">
                  <c:v>27</c:v>
                </c:pt>
                <c:pt idx="13">
                  <c:v>23.22</c:v>
                </c:pt>
                <c:pt idx="14">
                  <c:v>25</c:v>
                </c:pt>
                <c:pt idx="15">
                  <c:v>22.91</c:v>
                </c:pt>
                <c:pt idx="16">
                  <c:v>24</c:v>
                </c:pt>
                <c:pt idx="17">
                  <c:v>22.5</c:v>
                </c:pt>
                <c:pt idx="18">
                  <c:v>24</c:v>
                </c:pt>
                <c:pt idx="19">
                  <c:v>22.66</c:v>
                </c:pt>
                <c:pt idx="20">
                  <c:v>22.22</c:v>
                </c:pt>
                <c:pt idx="21">
                  <c:v>22.22</c:v>
                </c:pt>
                <c:pt idx="22">
                  <c:v>22.16</c:v>
                </c:pt>
                <c:pt idx="23">
                  <c:v>22.13</c:v>
                </c:pt>
                <c:pt idx="24">
                  <c:v>22.13</c:v>
                </c:pt>
              </c:numCache>
            </c:numRef>
          </c:val>
          <c:smooth val="0"/>
        </c:ser>
        <c:ser>
          <c:idx val="3"/>
          <c:order val="3"/>
          <c:tx>
            <c:v>kd=4</c:v>
          </c:tx>
          <c:val>
            <c:numRef>
              <c:f>Sheet3!$D$4:$D$32</c:f>
              <c:numCache>
                <c:formatCode>General</c:formatCode>
                <c:ptCount val="29"/>
                <c:pt idx="0">
                  <c:v>18.309999999999999</c:v>
                </c:pt>
                <c:pt idx="1">
                  <c:v>30</c:v>
                </c:pt>
                <c:pt idx="2">
                  <c:v>21.81</c:v>
                </c:pt>
                <c:pt idx="3">
                  <c:v>30</c:v>
                </c:pt>
                <c:pt idx="4">
                  <c:v>22.74</c:v>
                </c:pt>
                <c:pt idx="5">
                  <c:v>30</c:v>
                </c:pt>
                <c:pt idx="6">
                  <c:v>22.27</c:v>
                </c:pt>
                <c:pt idx="7">
                  <c:v>30</c:v>
                </c:pt>
                <c:pt idx="8">
                  <c:v>22.27</c:v>
                </c:pt>
                <c:pt idx="9">
                  <c:v>27</c:v>
                </c:pt>
                <c:pt idx="10">
                  <c:v>23.3</c:v>
                </c:pt>
                <c:pt idx="11">
                  <c:v>25</c:v>
                </c:pt>
                <c:pt idx="12">
                  <c:v>21.82</c:v>
                </c:pt>
                <c:pt idx="13">
                  <c:v>24</c:v>
                </c:pt>
                <c:pt idx="14">
                  <c:v>21.62</c:v>
                </c:pt>
                <c:pt idx="15">
                  <c:v>24</c:v>
                </c:pt>
                <c:pt idx="16">
                  <c:v>21.36</c:v>
                </c:pt>
                <c:pt idx="17">
                  <c:v>20.97</c:v>
                </c:pt>
                <c:pt idx="18">
                  <c:v>20.97</c:v>
                </c:pt>
                <c:pt idx="19">
                  <c:v>20.25</c:v>
                </c:pt>
                <c:pt idx="20">
                  <c:v>20.21</c:v>
                </c:pt>
                <c:pt idx="21">
                  <c:v>20.190000000000001</c:v>
                </c:pt>
                <c:pt idx="22">
                  <c:v>20.12</c:v>
                </c:pt>
                <c:pt idx="23">
                  <c:v>19.89</c:v>
                </c:pt>
                <c:pt idx="24">
                  <c:v>19.899999999999999</c:v>
                </c:pt>
                <c:pt idx="25">
                  <c:v>19.989999999999998</c:v>
                </c:pt>
                <c:pt idx="26">
                  <c:v>19.93</c:v>
                </c:pt>
                <c:pt idx="27">
                  <c:v>19.91</c:v>
                </c:pt>
                <c:pt idx="28">
                  <c:v>19.91</c:v>
                </c:pt>
              </c:numCache>
            </c:numRef>
          </c:val>
          <c:smooth val="0"/>
        </c:ser>
        <c:ser>
          <c:idx val="4"/>
          <c:order val="4"/>
          <c:tx>
            <c:v>kd=5</c:v>
          </c:tx>
          <c:val>
            <c:numRef>
              <c:f>Sheet3!$E$4:$E$42</c:f>
              <c:numCache>
                <c:formatCode>General</c:formatCode>
                <c:ptCount val="39"/>
                <c:pt idx="0">
                  <c:v>18.309999999999999</c:v>
                </c:pt>
                <c:pt idx="1">
                  <c:v>30</c:v>
                </c:pt>
                <c:pt idx="2">
                  <c:v>21.81</c:v>
                </c:pt>
                <c:pt idx="3">
                  <c:v>30</c:v>
                </c:pt>
                <c:pt idx="4">
                  <c:v>22.74</c:v>
                </c:pt>
                <c:pt idx="5">
                  <c:v>22.27</c:v>
                </c:pt>
                <c:pt idx="6">
                  <c:v>30</c:v>
                </c:pt>
                <c:pt idx="7">
                  <c:v>20.5</c:v>
                </c:pt>
                <c:pt idx="8">
                  <c:v>20</c:v>
                </c:pt>
                <c:pt idx="9">
                  <c:v>27</c:v>
                </c:pt>
                <c:pt idx="10">
                  <c:v>20.47</c:v>
                </c:pt>
                <c:pt idx="11">
                  <c:v>24.99</c:v>
                </c:pt>
                <c:pt idx="12">
                  <c:v>20.34</c:v>
                </c:pt>
                <c:pt idx="13">
                  <c:v>23.99</c:v>
                </c:pt>
                <c:pt idx="14">
                  <c:v>20.14</c:v>
                </c:pt>
                <c:pt idx="15">
                  <c:v>24</c:v>
                </c:pt>
                <c:pt idx="16">
                  <c:v>20.260000000000002</c:v>
                </c:pt>
                <c:pt idx="17">
                  <c:v>18.46</c:v>
                </c:pt>
                <c:pt idx="18">
                  <c:v>19.04</c:v>
                </c:pt>
                <c:pt idx="19">
                  <c:v>20</c:v>
                </c:pt>
                <c:pt idx="20">
                  <c:v>19.09</c:v>
                </c:pt>
                <c:pt idx="21">
                  <c:v>18.57</c:v>
                </c:pt>
                <c:pt idx="22">
                  <c:v>18.399999999999999</c:v>
                </c:pt>
                <c:pt idx="23">
                  <c:v>18.23</c:v>
                </c:pt>
                <c:pt idx="24">
                  <c:v>18.2</c:v>
                </c:pt>
                <c:pt idx="25">
                  <c:v>18.100000000000001</c:v>
                </c:pt>
                <c:pt idx="26">
                  <c:v>18.03</c:v>
                </c:pt>
                <c:pt idx="27">
                  <c:v>18.010000000000002</c:v>
                </c:pt>
                <c:pt idx="28">
                  <c:v>17.920000000000002</c:v>
                </c:pt>
                <c:pt idx="29">
                  <c:v>17.989999999999998</c:v>
                </c:pt>
                <c:pt idx="30">
                  <c:v>17.95</c:v>
                </c:pt>
                <c:pt idx="31">
                  <c:v>17.989999999999998</c:v>
                </c:pt>
                <c:pt idx="32">
                  <c:v>17.95</c:v>
                </c:pt>
                <c:pt idx="33">
                  <c:v>17.989999999999998</c:v>
                </c:pt>
                <c:pt idx="34">
                  <c:v>17.95</c:v>
                </c:pt>
                <c:pt idx="35">
                  <c:v>17.989999999999998</c:v>
                </c:pt>
                <c:pt idx="36">
                  <c:v>17.96</c:v>
                </c:pt>
                <c:pt idx="37">
                  <c:v>17.940000000000001</c:v>
                </c:pt>
                <c:pt idx="38">
                  <c:v>17.940000000000001</c:v>
                </c:pt>
              </c:numCache>
            </c:numRef>
          </c:val>
          <c:smooth val="0"/>
        </c:ser>
        <c:ser>
          <c:idx val="5"/>
          <c:order val="5"/>
          <c:tx>
            <c:v>kd=6</c:v>
          </c:tx>
          <c:val>
            <c:numRef>
              <c:f>Sheet3!$F$4:$F$48</c:f>
              <c:numCache>
                <c:formatCode>General</c:formatCode>
                <c:ptCount val="45"/>
                <c:pt idx="0">
                  <c:v>18.309999999999999</c:v>
                </c:pt>
                <c:pt idx="1">
                  <c:v>30</c:v>
                </c:pt>
                <c:pt idx="2">
                  <c:v>21.81</c:v>
                </c:pt>
                <c:pt idx="3">
                  <c:v>30</c:v>
                </c:pt>
                <c:pt idx="4">
                  <c:v>22.74</c:v>
                </c:pt>
                <c:pt idx="5">
                  <c:v>30</c:v>
                </c:pt>
                <c:pt idx="6">
                  <c:v>22.27</c:v>
                </c:pt>
                <c:pt idx="7">
                  <c:v>30</c:v>
                </c:pt>
                <c:pt idx="8">
                  <c:v>20.5</c:v>
                </c:pt>
                <c:pt idx="9">
                  <c:v>20</c:v>
                </c:pt>
                <c:pt idx="10">
                  <c:v>27</c:v>
                </c:pt>
                <c:pt idx="11">
                  <c:v>20.47</c:v>
                </c:pt>
                <c:pt idx="12">
                  <c:v>24.99</c:v>
                </c:pt>
                <c:pt idx="13">
                  <c:v>20.34</c:v>
                </c:pt>
                <c:pt idx="14">
                  <c:v>23.99</c:v>
                </c:pt>
                <c:pt idx="15">
                  <c:v>20.14</c:v>
                </c:pt>
                <c:pt idx="16">
                  <c:v>24</c:v>
                </c:pt>
                <c:pt idx="17">
                  <c:v>19.850000000000001</c:v>
                </c:pt>
                <c:pt idx="18">
                  <c:v>19.04</c:v>
                </c:pt>
                <c:pt idx="19">
                  <c:v>19.989999999999998</c:v>
                </c:pt>
                <c:pt idx="20">
                  <c:v>19.04</c:v>
                </c:pt>
                <c:pt idx="21">
                  <c:v>18.5</c:v>
                </c:pt>
                <c:pt idx="22">
                  <c:v>18.09</c:v>
                </c:pt>
                <c:pt idx="23">
                  <c:v>17.940000000000001</c:v>
                </c:pt>
                <c:pt idx="24">
                  <c:v>18</c:v>
                </c:pt>
                <c:pt idx="25">
                  <c:v>18</c:v>
                </c:pt>
                <c:pt idx="26">
                  <c:v>18</c:v>
                </c:pt>
                <c:pt idx="27">
                  <c:v>17.600000000000001</c:v>
                </c:pt>
                <c:pt idx="28">
                  <c:v>18</c:v>
                </c:pt>
                <c:pt idx="29">
                  <c:v>17.57</c:v>
                </c:pt>
                <c:pt idx="30">
                  <c:v>17.25</c:v>
                </c:pt>
                <c:pt idx="31">
                  <c:v>17.32</c:v>
                </c:pt>
                <c:pt idx="32">
                  <c:v>17.170000000000002</c:v>
                </c:pt>
                <c:pt idx="33">
                  <c:v>17.11</c:v>
                </c:pt>
                <c:pt idx="34">
                  <c:v>17.079999999999998</c:v>
                </c:pt>
                <c:pt idx="35">
                  <c:v>17.03</c:v>
                </c:pt>
                <c:pt idx="36">
                  <c:v>16.97</c:v>
                </c:pt>
                <c:pt idx="37">
                  <c:v>17</c:v>
                </c:pt>
                <c:pt idx="38">
                  <c:v>16.96</c:v>
                </c:pt>
                <c:pt idx="39">
                  <c:v>17</c:v>
                </c:pt>
                <c:pt idx="40">
                  <c:v>16.940000000000001</c:v>
                </c:pt>
                <c:pt idx="41">
                  <c:v>17</c:v>
                </c:pt>
                <c:pt idx="42">
                  <c:v>16.940000000000001</c:v>
                </c:pt>
                <c:pt idx="43">
                  <c:v>16.89</c:v>
                </c:pt>
                <c:pt idx="44">
                  <c:v>16.88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1623296"/>
        <c:axId val="61625472"/>
      </c:lineChart>
      <c:catAx>
        <c:axId val="6162329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800"/>
                </a:pPr>
                <a:r>
                  <a:rPr lang="en-US" sz="1800" dirty="0"/>
                  <a:t>Iterations </a:t>
                </a:r>
                <a:r>
                  <a:rPr lang="en-US" sz="1800" dirty="0" smtClean="0"/>
                  <a:t>(</a:t>
                </a:r>
                <a:r>
                  <a:rPr lang="en-US" sz="1800" dirty="0" err="1" smtClean="0"/>
                  <a:t>ka</a:t>
                </a:r>
                <a:r>
                  <a:rPr lang="en-US" sz="1800" dirty="0" smtClean="0"/>
                  <a:t> </a:t>
                </a:r>
                <a:r>
                  <a:rPr lang="en-US" sz="1800" dirty="0"/>
                  <a:t>fixed at 1)</a:t>
                </a:r>
              </a:p>
            </c:rich>
          </c:tx>
          <c:layout/>
          <c:overlay val="0"/>
        </c:title>
        <c:majorTickMark val="out"/>
        <c:minorTickMark val="none"/>
        <c:tickLblPos val="nextTo"/>
        <c:txPr>
          <a:bodyPr/>
          <a:lstStyle/>
          <a:p>
            <a:pPr>
              <a:defRPr sz="1800"/>
            </a:pPr>
            <a:endParaRPr lang="en-US"/>
          </a:p>
        </c:txPr>
        <c:crossAx val="61625472"/>
        <c:crosses val="autoZero"/>
        <c:auto val="1"/>
        <c:lblAlgn val="ctr"/>
        <c:lblOffset val="100"/>
        <c:tickLblSkip val="5"/>
        <c:tickMarkSkip val="5"/>
        <c:noMultiLvlLbl val="0"/>
      </c:catAx>
      <c:valAx>
        <c:axId val="61625472"/>
        <c:scaling>
          <c:orientation val="minMax"/>
          <c:max val="35"/>
          <c:min val="1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800"/>
                </a:pPr>
                <a:r>
                  <a:rPr lang="en-US" sz="1800"/>
                  <a:t>Expected Payoff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800"/>
            </a:pPr>
            <a:endParaRPr lang="en-US"/>
          </a:p>
        </c:txPr>
        <c:crossAx val="61623296"/>
        <c:crosses val="autoZero"/>
        <c:crossBetween val="between"/>
        <c:majorUnit val="5"/>
        <c:minorUnit val="1"/>
      </c:valAx>
    </c:plotArea>
    <c:legend>
      <c:legendPos val="r"/>
      <c:layout>
        <c:manualLayout>
          <c:xMode val="edge"/>
          <c:yMode val="edge"/>
          <c:x val="0.84242344706911632"/>
          <c:y val="4.5339749198016907E-2"/>
          <c:w val="0.14090988626421697"/>
          <c:h val="0.55006124234470688"/>
        </c:manualLayout>
      </c:layout>
      <c:overlay val="0"/>
      <c:txPr>
        <a:bodyPr/>
        <a:lstStyle/>
        <a:p>
          <a:pPr>
            <a:defRPr sz="18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7198836015063335"/>
          <c:y val="2.8252391269883215E-2"/>
          <c:w val="0.50750646279788936"/>
          <c:h val="0.79095290172061827"/>
        </c:manualLayout>
      </c:layout>
      <c:lineChart>
        <c:grouping val="standard"/>
        <c:varyColors val="0"/>
        <c:ser>
          <c:idx val="0"/>
          <c:order val="0"/>
          <c:tx>
            <c:v>Minimax Defense</c:v>
          </c:tx>
          <c:spPr>
            <a:ln w="28575" cap="rnd" cmpd="sng" algn="ctr">
              <a:solidFill>
                <a:schemeClr val="dk1">
                  <a:tint val="88500"/>
                  <a:shade val="95000"/>
                  <a:satMod val="105000"/>
                </a:schemeClr>
              </a:solidFill>
              <a:prstDash val="solid"/>
              <a:round/>
            </a:ln>
            <a:effectLst/>
          </c:spPr>
          <c:marker>
            <c:symbol val="circle"/>
            <c:size val="20"/>
            <c:spPr>
              <a:noFill/>
              <a:ln w="38100" cap="flat" cmpd="sng" algn="ctr">
                <a:solidFill>
                  <a:schemeClr val="dk1">
                    <a:tint val="88500"/>
                    <a:shade val="95000"/>
                    <a:satMod val="105000"/>
                  </a:schemeClr>
                </a:solidFill>
                <a:prstDash val="solid"/>
                <a:round/>
              </a:ln>
              <a:effectLst/>
            </c:spPr>
          </c:marker>
          <c:val>
            <c:numRef>
              <c:f>mainRes!$A$2:$F$2</c:f>
              <c:numCache>
                <c:formatCode>General</c:formatCode>
                <c:ptCount val="6"/>
                <c:pt idx="0">
                  <c:v>28.42</c:v>
                </c:pt>
                <c:pt idx="1">
                  <c:v>50.94</c:v>
                </c:pt>
                <c:pt idx="2">
                  <c:v>62.31</c:v>
                </c:pt>
                <c:pt idx="3">
                  <c:v>68.680000000000007</c:v>
                </c:pt>
                <c:pt idx="4">
                  <c:v>71.27</c:v>
                </c:pt>
                <c:pt idx="5">
                  <c:v>75.040000000000006</c:v>
                </c:pt>
              </c:numCache>
            </c:numRef>
          </c:val>
          <c:smooth val="0"/>
        </c:ser>
        <c:ser>
          <c:idx val="1"/>
          <c:order val="1"/>
          <c:tx>
            <c:v>DLB Defense</c:v>
          </c:tx>
          <c:spPr>
            <a:ln w="28575" cap="rnd" cmpd="sng" algn="ctr">
              <a:solidFill>
                <a:schemeClr val="bg1">
                  <a:lumMod val="65000"/>
                </a:schemeClr>
              </a:solidFill>
              <a:prstDash val="solid"/>
              <a:round/>
            </a:ln>
            <a:effectLst/>
          </c:spPr>
          <c:marker>
            <c:symbol val="x"/>
            <c:size val="20"/>
            <c:spPr>
              <a:noFill/>
              <a:ln w="38100" cap="flat" cmpd="sng" algn="ctr">
                <a:solidFill>
                  <a:schemeClr val="bg1">
                    <a:lumMod val="65000"/>
                  </a:schemeClr>
                </a:solidFill>
                <a:prstDash val="solid"/>
                <a:round/>
              </a:ln>
              <a:effectLst/>
            </c:spPr>
          </c:marker>
          <c:val>
            <c:numRef>
              <c:f>mainRes!$A$3:$F$3</c:f>
              <c:numCache>
                <c:formatCode>General</c:formatCode>
                <c:ptCount val="6"/>
                <c:pt idx="0">
                  <c:v>28.42</c:v>
                </c:pt>
                <c:pt idx="1">
                  <c:v>50.94</c:v>
                </c:pt>
                <c:pt idx="2">
                  <c:v>63.73</c:v>
                </c:pt>
                <c:pt idx="3">
                  <c:v>68.680000000000007</c:v>
                </c:pt>
                <c:pt idx="4">
                  <c:v>77.88</c:v>
                </c:pt>
                <c:pt idx="5">
                  <c:v>79.25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1476864"/>
        <c:axId val="61478016"/>
      </c:lineChart>
      <c:catAx>
        <c:axId val="61476864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20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2000"/>
                  <a:t>Resources</a:t>
                </a:r>
                <a:r>
                  <a:rPr lang="en-US" sz="2000" baseline="0"/>
                  <a:t> (</a:t>
                </a:r>
                <a:r>
                  <a:rPr lang="en-US" sz="2000" i="1" baseline="0"/>
                  <a:t>k</a:t>
                </a:r>
                <a:r>
                  <a:rPr lang="en-US" sz="2000" i="1" baseline="-25000"/>
                  <a:t>a</a:t>
                </a:r>
                <a:r>
                  <a:rPr lang="en-US" sz="2000" i="1" baseline="0"/>
                  <a:t>=k</a:t>
                </a:r>
                <a:r>
                  <a:rPr lang="en-US" sz="2000" i="1" baseline="-25000"/>
                  <a:t>d</a:t>
                </a:r>
                <a:r>
                  <a:rPr lang="en-US" sz="2000" baseline="0"/>
                  <a:t>)</a:t>
                </a:r>
                <a:endParaRPr lang="en-US" sz="200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tint val="75000"/>
                <a:shade val="95000"/>
                <a:satMod val="10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1478016"/>
        <c:crosses val="autoZero"/>
        <c:auto val="1"/>
        <c:lblAlgn val="ctr"/>
        <c:lblOffset val="100"/>
        <c:noMultiLvlLbl val="0"/>
      </c:catAx>
      <c:valAx>
        <c:axId val="614780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tint val="75000"/>
                  <a:shade val="95000"/>
                  <a:satMod val="105000"/>
                </a:schemeClr>
              </a:solidFill>
              <a:prstDash val="solid"/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20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2000"/>
                  <a:t>Expected Payoff </a:t>
                </a:r>
                <a:br>
                  <a:rPr lang="en-US" sz="2000"/>
                </a:br>
                <a:r>
                  <a:rPr lang="en-US" sz="2000"/>
                  <a:t>(Disconnected Nodes)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tint val="75000"/>
                <a:shade val="95000"/>
                <a:satMod val="10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1476864"/>
        <c:crossesAt val="1"/>
        <c:crossBetween val="midCat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1221972253468313"/>
          <c:y val="0.11351375109647775"/>
          <c:w val="0.28670046850810826"/>
          <c:h val="0.5161110288350254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 w="6350" cap="flat" cmpd="sng" algn="ctr">
      <a:noFill/>
      <a:prstDash val="solid"/>
      <a:miter lim="800000"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17198836015063335"/>
          <c:y val="2.8252391269883215E-2"/>
          <c:w val="0.50750646279788936"/>
          <c:h val="0.79095290172061827"/>
        </c:manualLayout>
      </c:layout>
      <c:lineChart>
        <c:grouping val="standard"/>
        <c:varyColors val="0"/>
        <c:ser>
          <c:idx val="0"/>
          <c:order val="0"/>
          <c:tx>
            <c:v>Minimax Defense</c:v>
          </c:tx>
          <c:spPr>
            <a:ln w="28575" cap="rnd" cmpd="sng" algn="ctr">
              <a:solidFill>
                <a:schemeClr val="dk1">
                  <a:tint val="88500"/>
                  <a:shade val="95000"/>
                  <a:satMod val="105000"/>
                </a:schemeClr>
              </a:solidFill>
              <a:prstDash val="solid"/>
              <a:round/>
            </a:ln>
            <a:effectLst/>
          </c:spPr>
          <c:marker>
            <c:symbol val="circle"/>
            <c:size val="20"/>
            <c:spPr>
              <a:noFill/>
              <a:ln w="38100" cap="flat" cmpd="sng" algn="ctr">
                <a:solidFill>
                  <a:schemeClr val="dk1">
                    <a:tint val="88500"/>
                    <a:shade val="95000"/>
                    <a:satMod val="105000"/>
                  </a:schemeClr>
                </a:solidFill>
                <a:prstDash val="solid"/>
                <a:round/>
              </a:ln>
              <a:effectLst/>
            </c:spPr>
          </c:marker>
          <c:val>
            <c:numRef>
              <c:f>mainRes!$A$17:$F$17</c:f>
              <c:numCache>
                <c:formatCode>General</c:formatCode>
                <c:ptCount val="6"/>
                <c:pt idx="0">
                  <c:v>28.42</c:v>
                </c:pt>
                <c:pt idx="1">
                  <c:v>50.94</c:v>
                </c:pt>
                <c:pt idx="2">
                  <c:v>62.25</c:v>
                </c:pt>
                <c:pt idx="3">
                  <c:v>68.66</c:v>
                </c:pt>
                <c:pt idx="4">
                  <c:v>74.19</c:v>
                </c:pt>
                <c:pt idx="5">
                  <c:v>80.180000000000007</c:v>
                </c:pt>
              </c:numCache>
            </c:numRef>
          </c:val>
          <c:smooth val="0"/>
        </c:ser>
        <c:ser>
          <c:idx val="1"/>
          <c:order val="1"/>
          <c:tx>
            <c:v>DLB Defense</c:v>
          </c:tx>
          <c:spPr>
            <a:ln w="28575" cap="rnd" cmpd="sng" algn="ctr">
              <a:solidFill>
                <a:schemeClr val="bg1">
                  <a:lumMod val="65000"/>
                </a:schemeClr>
              </a:solidFill>
              <a:prstDash val="solid"/>
              <a:round/>
            </a:ln>
            <a:effectLst/>
          </c:spPr>
          <c:marker>
            <c:symbol val="x"/>
            <c:size val="20"/>
            <c:spPr>
              <a:noFill/>
              <a:ln w="38100" cap="flat" cmpd="sng" algn="ctr">
                <a:solidFill>
                  <a:schemeClr val="bg1">
                    <a:lumMod val="65000"/>
                  </a:schemeClr>
                </a:solidFill>
                <a:prstDash val="solid"/>
                <a:round/>
              </a:ln>
              <a:effectLst/>
            </c:spPr>
          </c:marker>
          <c:val>
            <c:numRef>
              <c:f>mainRes!$A$18:$F$18</c:f>
              <c:numCache>
                <c:formatCode>General</c:formatCode>
                <c:ptCount val="6"/>
                <c:pt idx="0">
                  <c:v>47</c:v>
                </c:pt>
                <c:pt idx="1">
                  <c:v>80</c:v>
                </c:pt>
                <c:pt idx="2">
                  <c:v>85</c:v>
                </c:pt>
                <c:pt idx="3">
                  <c:v>82</c:v>
                </c:pt>
                <c:pt idx="4">
                  <c:v>86</c:v>
                </c:pt>
                <c:pt idx="5">
                  <c:v>89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1528704"/>
        <c:axId val="61535360"/>
      </c:lineChart>
      <c:catAx>
        <c:axId val="61528704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20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2000" b="1" i="0" kern="1200" baseline="0">
                    <a:solidFill>
                      <a:srgbClr val="000000"/>
                    </a:solidFill>
                    <a:effectLst/>
                  </a:rPr>
                  <a:t>Resources (</a:t>
                </a:r>
                <a:r>
                  <a:rPr lang="en-US" sz="2000" b="1" i="1" u="none" strike="noStrike" baseline="0">
                    <a:effectLst/>
                  </a:rPr>
                  <a:t>k</a:t>
                </a:r>
                <a:r>
                  <a:rPr lang="en-US" sz="2000" b="1" i="1" u="none" strike="noStrike" baseline="-25000">
                    <a:effectLst/>
                  </a:rPr>
                  <a:t>a</a:t>
                </a:r>
                <a:r>
                  <a:rPr lang="en-US" sz="2000" b="1" i="1" u="none" strike="noStrike" baseline="0">
                    <a:effectLst/>
                  </a:rPr>
                  <a:t>=</a:t>
                </a:r>
                <a:r>
                  <a:rPr lang="en-US" sz="2000" b="1" i="1" kern="1200" baseline="0">
                    <a:solidFill>
                      <a:srgbClr val="000000"/>
                    </a:solidFill>
                    <a:effectLst/>
                  </a:rPr>
                  <a:t>k</a:t>
                </a:r>
                <a:r>
                  <a:rPr lang="en-US" sz="2000" b="1" i="1" kern="1200" baseline="-25000">
                    <a:solidFill>
                      <a:srgbClr val="000000"/>
                    </a:solidFill>
                    <a:effectLst/>
                  </a:rPr>
                  <a:t>d</a:t>
                </a:r>
                <a:r>
                  <a:rPr lang="en-US" sz="2000" b="1" i="0" kern="1200" baseline="0">
                    <a:solidFill>
                      <a:srgbClr val="000000"/>
                    </a:solidFill>
                    <a:effectLst/>
                  </a:rPr>
                  <a:t>)</a:t>
                </a:r>
                <a:endParaRPr lang="en-US" sz="2000">
                  <a:effectLst/>
                </a:endParaRP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tint val="75000"/>
                <a:shade val="95000"/>
                <a:satMod val="10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1535360"/>
        <c:crosses val="autoZero"/>
        <c:auto val="1"/>
        <c:lblAlgn val="ctr"/>
        <c:lblOffset val="100"/>
        <c:noMultiLvlLbl val="0"/>
      </c:catAx>
      <c:valAx>
        <c:axId val="615353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tint val="75000"/>
                  <a:shade val="95000"/>
                  <a:satMod val="105000"/>
                </a:schemeClr>
              </a:solidFill>
              <a:prstDash val="solid"/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20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2000" b="1" i="0" kern="1200" baseline="0">
                    <a:solidFill>
                      <a:srgbClr val="000000"/>
                    </a:solidFill>
                    <a:effectLst/>
                  </a:rPr>
                  <a:t>Expected Payoff </a:t>
                </a:r>
                <a:br>
                  <a:rPr lang="en-US" sz="2000" b="1" i="0" kern="1200" baseline="0">
                    <a:solidFill>
                      <a:srgbClr val="000000"/>
                    </a:solidFill>
                    <a:effectLst/>
                  </a:rPr>
                </a:br>
                <a:r>
                  <a:rPr lang="en-US" sz="2000" b="1" i="0" kern="1200" baseline="0">
                    <a:solidFill>
                      <a:srgbClr val="000000"/>
                    </a:solidFill>
                    <a:effectLst/>
                  </a:rPr>
                  <a:t>(Disconnected Nodes)</a:t>
                </a:r>
                <a:endParaRPr lang="en-US" sz="2000">
                  <a:effectLst/>
                </a:endParaRP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tint val="75000"/>
                <a:shade val="95000"/>
                <a:satMod val="10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1528704"/>
        <c:crossesAt val="1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prstDash val="solid"/>
    </a:ln>
    <a:effectLst/>
  </c:spPr>
  <c:txPr>
    <a:bodyPr/>
    <a:lstStyle/>
    <a:p>
      <a:pPr>
        <a:defRPr/>
      </a:pPr>
      <a:endParaRPr lang="en-US"/>
    </a:p>
  </c:txPr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9F9CAD-B8A7-4BCB-9278-0C53397D7BE2}" type="datetimeFigureOut">
              <a:rPr lang="en-US" smtClean="0"/>
              <a:pPr/>
              <a:t>1/29/2014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5A9746-C4F2-41D0-83BE-E7CAB52A745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4689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FirstEnergy" TargetMode="External"/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5A9746-C4F2-41D0-83BE-E7CAB52A745C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“The 2003 blackout's primary cause was a software bug in the alarm system at a control room of the 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FirstEnergy"/>
              </a:rPr>
              <a:t>FirstEnergy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Corporation in Ohio. Operators were unaware of the need to re-distribute power after overloaded transmission lines.”  --http://en.wikipedia.org/wiki/Northeast_blackout_of_2003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5A9746-C4F2-41D0-83BE-E7CAB52A745C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93232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2E176-2F4F-42B5-9526-C437ECC42500}" type="datetime1">
              <a:rPr lang="en-US" smtClean="0"/>
              <a:t>1/29/2014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AB879-531A-4CFA-ABE7-B9E3D606AB40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9AED2-8D2B-40F0-A86D-9BE8F911D68C}" type="datetime1">
              <a:rPr lang="en-US" smtClean="0"/>
              <a:t>1/29/2014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AB879-531A-4CFA-ABE7-B9E3D606AB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FB083-12A5-4AE1-B4D5-EB22293A5E45}" type="datetime1">
              <a:rPr lang="en-US" smtClean="0"/>
              <a:t>1/29/2014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AB879-531A-4CFA-ABE7-B9E3D606AB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58904-94CE-4276-99A9-4861DA766F9E}" type="datetime1">
              <a:rPr lang="en-US" smtClean="0"/>
              <a:t>1/29/2014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AB879-531A-4CFA-ABE7-B9E3D606AB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99041-A070-4250-8337-957071AAD886}" type="datetime1">
              <a:rPr lang="en-US" smtClean="0"/>
              <a:t>1/29/2014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AB879-531A-4CFA-ABE7-B9E3D606AB40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B43C0-24F3-4B5F-AD25-6CED53BEFC03}" type="datetime1">
              <a:rPr lang="en-US" smtClean="0"/>
              <a:t>1/29/2014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AB879-531A-4CFA-ABE7-B9E3D606AB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60ED8-2935-419C-BD7B-4BACF04B748F}" type="datetime1">
              <a:rPr lang="en-US" smtClean="0"/>
              <a:t>1/29/2014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AB879-531A-4CFA-ABE7-B9E3D606AB40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5BB90-DD1E-40B6-BB84-52B04135D697}" type="datetime1">
              <a:rPr lang="en-US" smtClean="0"/>
              <a:t>1/29/2014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AB879-531A-4CFA-ABE7-B9E3D606AB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76CE0-A7DF-4C25-8727-7ADC3972CD06}" type="datetime1">
              <a:rPr lang="en-US" smtClean="0"/>
              <a:t>1/29/2014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AB879-531A-4CFA-ABE7-B9E3D606AB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3B187-1CAF-493E-9583-E8441E2B3A56}" type="datetime1">
              <a:rPr lang="en-US" smtClean="0"/>
              <a:t>1/29/2014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AB879-531A-4CFA-ABE7-B9E3D606AB40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C9B59-840F-4D2A-AA3C-3047711BD430}" type="datetime1">
              <a:rPr lang="en-US" smtClean="0"/>
              <a:t>1/29/2014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AB879-531A-4CFA-ABE7-B9E3D606AB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AB42419A-E0F8-4B48-BAF4-13AEC6DE4B96}" type="datetime1">
              <a:rPr lang="en-US" smtClean="0"/>
              <a:t>1/29/2014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04EAB879-531A-4CFA-ABE7-B9E3D606AB40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26" name="Picture 2" descr="https://encrypted-tbn0.gstatic.com/images?q=tbn:ANd9GcQawLf9Shxkbf7mM_MoPXCyZF9ud4coJd-U9TfNdomi2xeTiOI94Q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230510"/>
            <a:ext cx="2438399" cy="6274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2000"/>
            <a:ext cx="7848600" cy="1927225"/>
          </a:xfrm>
        </p:spPr>
        <p:txBody>
          <a:bodyPr/>
          <a:lstStyle/>
          <a:p>
            <a:r>
              <a:rPr lang="en-US" sz="3600" b="1" cap="none" dirty="0" smtClean="0"/>
              <a:t>Grid Defense Against Malicious Cascading Failure</a:t>
            </a:r>
            <a:endParaRPr lang="en-US" sz="3600" b="1" cap="non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096000" cy="2286000"/>
          </a:xfrm>
        </p:spPr>
        <p:txBody>
          <a:bodyPr>
            <a:normAutofit fontScale="70000" lnSpcReduction="20000"/>
          </a:bodyPr>
          <a:lstStyle/>
          <a:p>
            <a:r>
              <a:rPr lang="en-US" b="1" dirty="0" smtClean="0"/>
              <a:t>Paulo </a:t>
            </a:r>
            <a:r>
              <a:rPr lang="en-US" b="1" dirty="0" err="1" smtClean="0"/>
              <a:t>Shakarian</a:t>
            </a:r>
            <a:r>
              <a:rPr lang="en-US" b="1" dirty="0"/>
              <a:t>, </a:t>
            </a:r>
            <a:r>
              <a:rPr lang="en-US" b="1" dirty="0" err="1"/>
              <a:t>Hansheng</a:t>
            </a:r>
            <a:r>
              <a:rPr lang="en-US" b="1" dirty="0"/>
              <a:t> </a:t>
            </a:r>
            <a:r>
              <a:rPr lang="en-US" b="1" dirty="0" smtClean="0"/>
              <a:t>Lei</a:t>
            </a:r>
            <a:endParaRPr lang="en-US" b="1" baseline="30000" dirty="0" smtClean="0"/>
          </a:p>
          <a:p>
            <a:r>
              <a:rPr lang="en-US" dirty="0" smtClean="0"/>
              <a:t>Dept. Electrical Engineering and Computer Science, Network Science Center, U.S. Military Academy,  West Point, NY</a:t>
            </a:r>
          </a:p>
          <a:p>
            <a:endParaRPr lang="en-US" dirty="0" smtClean="0"/>
          </a:p>
          <a:p>
            <a:r>
              <a:rPr lang="en-US" b="1" dirty="0"/>
              <a:t>Roy </a:t>
            </a:r>
            <a:r>
              <a:rPr lang="en-US" b="1" dirty="0" err="1" smtClean="0"/>
              <a:t>Lindelauf</a:t>
            </a:r>
            <a:endParaRPr lang="en-US" b="1" dirty="0" smtClean="0"/>
          </a:p>
          <a:p>
            <a:r>
              <a:rPr lang="en-US" dirty="0"/>
              <a:t>Netherlands </a:t>
            </a:r>
            <a:r>
              <a:rPr lang="en-US" dirty="0" smtClean="0"/>
              <a:t>Defense Academy</a:t>
            </a:r>
            <a:endParaRPr lang="en-US" dirty="0"/>
          </a:p>
          <a:p>
            <a:r>
              <a:rPr lang="en-US" dirty="0"/>
              <a:t>Faculty of Military Science</a:t>
            </a:r>
          </a:p>
          <a:p>
            <a:r>
              <a:rPr lang="en-US" dirty="0"/>
              <a:t>Military Operational Art </a:t>
            </a:r>
            <a:r>
              <a:rPr lang="en-US" dirty="0" smtClean="0"/>
              <a:t>and Science</a:t>
            </a:r>
          </a:p>
        </p:txBody>
      </p:sp>
      <p:pic>
        <p:nvPicPr>
          <p:cNvPr id="30722" name="Picture 2" descr="http://ieeens.org/images/wpnsc-logo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257924"/>
            <a:ext cx="3000375" cy="600076"/>
          </a:xfrm>
          <a:prstGeom prst="rect">
            <a:avLst/>
          </a:prstGeom>
          <a:noFill/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391400" y="0"/>
            <a:ext cx="1066800" cy="329184"/>
          </a:xfrm>
        </p:spPr>
        <p:txBody>
          <a:bodyPr/>
          <a:lstStyle/>
          <a:p>
            <a:fld id="{04EAB879-531A-4CFA-ABE7-B9E3D606AB40}" type="slidenum">
              <a:rPr lang="en-US" smtClean="0">
                <a:solidFill>
                  <a:schemeClr val="bg1"/>
                </a:solidFill>
              </a:rPr>
              <a:pPr/>
              <a:t>1</a:t>
            </a:fld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1026" name="Picture 2" descr="https://encrypted-tbn2.gstatic.com/images?q=tbn:ANd9GcQlCONuCkxS9JKArqmXmcwpsmIgH4G2yFFIQEePVhelQa6w8pyP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1126" y="5796015"/>
            <a:ext cx="466725" cy="8191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3505200" y="6551265"/>
            <a:ext cx="229857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/>
              <a:t>Netherlands Defense Academy</a:t>
            </a:r>
          </a:p>
        </p:txBody>
      </p:sp>
    </p:spTree>
    <p:extLst>
      <p:ext uri="{BB962C8B-B14F-4D97-AF65-F5344CB8AC3E}">
        <p14:creationId xmlns:p14="http://schemas.microsoft.com/office/powerpoint/2010/main" val="3953944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533400"/>
            <a:ext cx="8763000" cy="990600"/>
          </a:xfrm>
        </p:spPr>
        <p:txBody>
          <a:bodyPr>
            <a:noAutofit/>
          </a:bodyPr>
          <a:lstStyle/>
          <a:p>
            <a:r>
              <a:rPr lang="en-US" sz="3600" dirty="0"/>
              <a:t>power-grid network </a:t>
            </a:r>
            <a:r>
              <a:rPr lang="en-US" sz="3600" dirty="0" smtClean="0"/>
              <a:t>modelling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48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A </a:t>
            </a:r>
            <a:r>
              <a:rPr lang="en-US" dirty="0"/>
              <a:t>power-grid network modeled as an </a:t>
            </a:r>
            <a:r>
              <a:rPr lang="en-US" dirty="0" smtClean="0"/>
              <a:t>undirected</a:t>
            </a:r>
          </a:p>
          <a:p>
            <a:pPr marL="0" indent="0">
              <a:buNone/>
            </a:pPr>
            <a:r>
              <a:rPr lang="en-US" dirty="0" smtClean="0"/>
              <a:t>graph </a:t>
            </a:r>
            <a:r>
              <a:rPr lang="en-US" i="1" dirty="0"/>
              <a:t>G = (V;E)</a:t>
            </a:r>
            <a:r>
              <a:rPr lang="en-US" dirty="0"/>
              <a:t>. </a:t>
            </a:r>
            <a:r>
              <a:rPr lang="en-US" i="1" dirty="0" err="1"/>
              <a:t>Vsrc</a:t>
            </a:r>
            <a:r>
              <a:rPr lang="en-US" i="1" dirty="0"/>
              <a:t>, </a:t>
            </a:r>
            <a:r>
              <a:rPr lang="en-US" i="1" dirty="0" err="1"/>
              <a:t>Vld</a:t>
            </a:r>
            <a:r>
              <a:rPr lang="en-US" dirty="0"/>
              <a:t> </a:t>
            </a:r>
            <a:r>
              <a:rPr lang="en-US" dirty="0" smtClean="0"/>
              <a:t>be </a:t>
            </a:r>
            <a:r>
              <a:rPr lang="en-US" dirty="0"/>
              <a:t>source (producers of power) and load (consumers of power) on the </a:t>
            </a:r>
            <a:r>
              <a:rPr lang="en-US" dirty="0" smtClean="0"/>
              <a:t>network</a:t>
            </a:r>
          </a:p>
          <a:p>
            <a:pPr marL="0" indent="0">
              <a:buNone/>
            </a:pPr>
            <a:r>
              <a:rPr lang="en-US" u="sng" dirty="0" smtClean="0"/>
              <a:t>Key definitions: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2" descr="http://ieeens.org/images/wpnsc-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257924"/>
            <a:ext cx="3000375" cy="600076"/>
          </a:xfrm>
          <a:prstGeom prst="rect">
            <a:avLst/>
          </a:prstGeom>
          <a:noFill/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AB879-531A-4CFA-ABE7-B9E3D606AB40}" type="slidenum">
              <a:rPr lang="en-US" smtClean="0"/>
              <a:pPr/>
              <a:t>10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2" y="3581399"/>
            <a:ext cx="7343775" cy="2286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37895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533400"/>
            <a:ext cx="8763000" cy="990600"/>
          </a:xfrm>
        </p:spPr>
        <p:txBody>
          <a:bodyPr>
            <a:noAutofit/>
          </a:bodyPr>
          <a:lstStyle/>
          <a:p>
            <a:r>
              <a:rPr lang="en-US" sz="3600" dirty="0"/>
              <a:t>power-grid network modelling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24000"/>
            <a:ext cx="8229600" cy="4876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Key definitions</a:t>
            </a:r>
          </a:p>
          <a:p>
            <a:endParaRPr lang="en-US" dirty="0"/>
          </a:p>
          <a:p>
            <a:endParaRPr lang="en-US" dirty="0" smtClean="0"/>
          </a:p>
        </p:txBody>
      </p:sp>
      <p:pic>
        <p:nvPicPr>
          <p:cNvPr id="4" name="Picture 2" descr="http://ieeens.org/images/wpnsc-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257924"/>
            <a:ext cx="3000375" cy="600076"/>
          </a:xfrm>
          <a:prstGeom prst="rect">
            <a:avLst/>
          </a:prstGeom>
          <a:noFill/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AB879-531A-4CFA-ABE7-B9E3D606AB40}" type="slidenum">
              <a:rPr lang="en-US" smtClean="0"/>
              <a:pPr/>
              <a:t>11</a:t>
            </a:fld>
            <a:endParaRPr lang="en-US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197" y="2135155"/>
            <a:ext cx="7410450" cy="131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197" y="3962400"/>
            <a:ext cx="7305675" cy="159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3352800"/>
            <a:ext cx="35814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37895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533400"/>
            <a:ext cx="8763000" cy="990600"/>
          </a:xfrm>
        </p:spPr>
        <p:txBody>
          <a:bodyPr>
            <a:noAutofit/>
          </a:bodyPr>
          <a:lstStyle/>
          <a:p>
            <a:r>
              <a:rPr lang="en-US" sz="3600" dirty="0"/>
              <a:t>power-grid network modelling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24000"/>
            <a:ext cx="8229600" cy="4876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Key definitions</a:t>
            </a:r>
          </a:p>
          <a:p>
            <a:endParaRPr lang="en-US" dirty="0"/>
          </a:p>
          <a:p>
            <a:endParaRPr lang="en-US" dirty="0" smtClean="0"/>
          </a:p>
        </p:txBody>
      </p:sp>
      <p:pic>
        <p:nvPicPr>
          <p:cNvPr id="4" name="Picture 2" descr="http://ieeens.org/images/wpnsc-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257924"/>
            <a:ext cx="3000375" cy="600076"/>
          </a:xfrm>
          <a:prstGeom prst="rect">
            <a:avLst/>
          </a:prstGeom>
          <a:noFill/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AB879-531A-4CFA-ABE7-B9E3D606AB40}" type="slidenum">
              <a:rPr lang="en-US" smtClean="0"/>
              <a:pPr/>
              <a:t>12</a:t>
            </a:fld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9162" y="2209800"/>
            <a:ext cx="7305675" cy="296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95093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Computational Complexity</a:t>
            </a:r>
          </a:p>
        </p:txBody>
      </p:sp>
      <p:pic>
        <p:nvPicPr>
          <p:cNvPr id="5" name="Picture 2" descr="http://ieeens.org/images/wpnsc-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257924"/>
            <a:ext cx="3000375" cy="600076"/>
          </a:xfrm>
          <a:prstGeom prst="rect">
            <a:avLst/>
          </a:prstGeom>
          <a:noFill/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AB879-531A-4CFA-ABE7-B9E3D606AB40}" type="slidenum">
              <a:rPr lang="en-US" smtClean="0"/>
              <a:pPr/>
              <a:t>13</a:t>
            </a:fld>
            <a:endParaRPr lang="en-US"/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676400"/>
            <a:ext cx="7086600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3886200"/>
            <a:ext cx="6858000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00050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Computational Complexity</a:t>
            </a:r>
            <a:endParaRPr lang="en-US" dirty="0"/>
          </a:p>
        </p:txBody>
      </p:sp>
      <p:pic>
        <p:nvPicPr>
          <p:cNvPr id="6" name="Picture 2" descr="http://ieeens.org/images/wpnsc-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257924"/>
            <a:ext cx="3000375" cy="600076"/>
          </a:xfrm>
          <a:prstGeom prst="rect">
            <a:avLst/>
          </a:prstGeom>
          <a:noFill/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AB879-531A-4CFA-ABE7-B9E3D606AB40}" type="slidenum">
              <a:rPr lang="en-US" smtClean="0"/>
              <a:pPr/>
              <a:t>14</a:t>
            </a:fld>
            <a:endParaRPr lang="en-US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8769"/>
          <a:stretch/>
        </p:blipFill>
        <p:spPr bwMode="auto">
          <a:xfrm>
            <a:off x="914400" y="1523999"/>
            <a:ext cx="7467600" cy="411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59222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Algorithms</a:t>
            </a:r>
            <a:endParaRPr lang="en-US" dirty="0"/>
          </a:p>
        </p:txBody>
      </p:sp>
      <p:pic>
        <p:nvPicPr>
          <p:cNvPr id="6" name="Picture 2" descr="http://ieeens.org/images/wpnsc-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257924"/>
            <a:ext cx="3000375" cy="600076"/>
          </a:xfrm>
          <a:prstGeom prst="rect">
            <a:avLst/>
          </a:prstGeom>
          <a:noFill/>
        </p:spPr>
      </p:pic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AB879-531A-4CFA-ABE7-B9E3D606AB40}" type="slidenum">
              <a:rPr lang="en-US" smtClean="0"/>
              <a:pPr/>
              <a:t>15</a:t>
            </a:fld>
            <a:endParaRPr lang="en-US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1066800"/>
            <a:ext cx="4267200" cy="49053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11052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Algorithms</a:t>
            </a:r>
            <a:endParaRPr lang="en-US" dirty="0"/>
          </a:p>
        </p:txBody>
      </p:sp>
      <p:pic>
        <p:nvPicPr>
          <p:cNvPr id="6" name="Picture 2" descr="http://ieeens.org/images/wpnsc-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257924"/>
            <a:ext cx="3000375" cy="600076"/>
          </a:xfrm>
          <a:prstGeom prst="rect">
            <a:avLst/>
          </a:prstGeom>
          <a:noFill/>
        </p:spPr>
      </p:pic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AB879-531A-4CFA-ABE7-B9E3D606AB40}" type="slidenum">
              <a:rPr lang="en-US" smtClean="0"/>
              <a:pPr/>
              <a:t>16</a:t>
            </a:fld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0612" y="1905000"/>
            <a:ext cx="5638800" cy="266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55504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Algorithms</a:t>
            </a:r>
            <a:endParaRPr lang="en-US" dirty="0"/>
          </a:p>
        </p:txBody>
      </p:sp>
      <p:pic>
        <p:nvPicPr>
          <p:cNvPr id="6" name="Picture 2" descr="http://ieeens.org/images/wpnsc-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257924"/>
            <a:ext cx="3000375" cy="600076"/>
          </a:xfrm>
          <a:prstGeom prst="rect">
            <a:avLst/>
          </a:prstGeom>
          <a:noFill/>
        </p:spPr>
      </p:pic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AB879-531A-4CFA-ABE7-B9E3D606AB40}" type="slidenum">
              <a:rPr lang="en-US" smtClean="0"/>
              <a:pPr/>
              <a:t>17</a:t>
            </a:fld>
            <a:endParaRPr lang="en-US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599" y="1371600"/>
            <a:ext cx="5705475" cy="47339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16131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Experimental 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Dataset: an </a:t>
            </a:r>
            <a:r>
              <a:rPr lang="en-US" dirty="0"/>
              <a:t>Italian </a:t>
            </a:r>
            <a:r>
              <a:rPr lang="en-US" dirty="0" smtClean="0"/>
              <a:t>380kV </a:t>
            </a:r>
            <a:r>
              <a:rPr lang="en-US" dirty="0"/>
              <a:t>power transmission </a:t>
            </a:r>
            <a:r>
              <a:rPr lang="en-US" dirty="0" smtClean="0"/>
              <a:t>grid. </a:t>
            </a:r>
          </a:p>
          <a:p>
            <a:r>
              <a:rPr lang="en-US" dirty="0" smtClean="0"/>
              <a:t>310 nodes, 113 </a:t>
            </a:r>
            <a:r>
              <a:rPr lang="en-US" dirty="0"/>
              <a:t>were source, 96 </a:t>
            </a:r>
            <a:r>
              <a:rPr lang="en-US" dirty="0" smtClean="0"/>
              <a:t>were load</a:t>
            </a:r>
            <a:r>
              <a:rPr lang="en-US" dirty="0"/>
              <a:t>, and the remainder were transmission </a:t>
            </a:r>
            <a:r>
              <a:rPr lang="en-US" dirty="0" smtClean="0"/>
              <a:t>nodes</a:t>
            </a:r>
          </a:p>
          <a:p>
            <a:r>
              <a:rPr lang="en-US" dirty="0" smtClean="0"/>
              <a:t>the nodes were </a:t>
            </a:r>
            <a:r>
              <a:rPr lang="en-US" dirty="0"/>
              <a:t>connected with 361 edges representing the power lines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All experiments were run on a </a:t>
            </a:r>
            <a:r>
              <a:rPr lang="en-US" dirty="0" smtClean="0"/>
              <a:t>server with</a:t>
            </a:r>
          </a:p>
          <a:p>
            <a:r>
              <a:rPr lang="en-US" dirty="0" smtClean="0"/>
              <a:t>An </a:t>
            </a:r>
            <a:r>
              <a:rPr lang="en-US" dirty="0"/>
              <a:t>Intel X5677 Xeon </a:t>
            </a:r>
            <a:r>
              <a:rPr lang="en-US" dirty="0" smtClean="0"/>
              <a:t>Processor, 3.46Ghz with12 </a:t>
            </a:r>
            <a:r>
              <a:rPr lang="en-US" dirty="0"/>
              <a:t>MB Cache </a:t>
            </a:r>
            <a:endParaRPr lang="en-US" dirty="0" smtClean="0"/>
          </a:p>
          <a:p>
            <a:r>
              <a:rPr lang="en-US" dirty="0" smtClean="0"/>
              <a:t>288 </a:t>
            </a:r>
            <a:r>
              <a:rPr lang="en-US" dirty="0"/>
              <a:t>GB of physical memory. </a:t>
            </a:r>
            <a:endParaRPr lang="en-US" dirty="0" smtClean="0"/>
          </a:p>
          <a:p>
            <a:r>
              <a:rPr lang="en-US" dirty="0" smtClean="0"/>
              <a:t>Hat </a:t>
            </a:r>
            <a:r>
              <a:rPr lang="en-US" dirty="0"/>
              <a:t>Enterprise Linux version 6.1.</a:t>
            </a:r>
          </a:p>
        </p:txBody>
      </p:sp>
      <p:pic>
        <p:nvPicPr>
          <p:cNvPr id="4" name="Picture 2" descr="http://ieeens.org/images/wpnsc-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257924"/>
            <a:ext cx="3000375" cy="600076"/>
          </a:xfrm>
          <a:prstGeom prst="rect">
            <a:avLst/>
          </a:prstGeom>
          <a:noFill/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AB879-531A-4CFA-ABE7-B9E3D606AB40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3735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Experimental results: run-time</a:t>
            </a:r>
            <a:endParaRPr lang="en-US" dirty="0"/>
          </a:p>
        </p:txBody>
      </p:sp>
      <p:pic>
        <p:nvPicPr>
          <p:cNvPr id="6" name="Picture 2" descr="http://ieeens.org/images/wpnsc-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257924"/>
            <a:ext cx="3000375" cy="600076"/>
          </a:xfrm>
          <a:prstGeom prst="rect">
            <a:avLst/>
          </a:prstGeom>
          <a:noFill/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AB879-531A-4CFA-ABE7-B9E3D606AB40}" type="slidenum">
              <a:rPr lang="en-US" smtClean="0"/>
              <a:pPr/>
              <a:t>19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600201"/>
            <a:ext cx="7543800" cy="441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94380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9" name="Straight Arrow Connector 28"/>
          <p:cNvCxnSpPr/>
          <p:nvPr/>
        </p:nvCxnSpPr>
        <p:spPr>
          <a:xfrm>
            <a:off x="4730339" y="4476061"/>
            <a:ext cx="497215" cy="1819555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flipH="1">
            <a:off x="6188902" y="4477180"/>
            <a:ext cx="994430" cy="188651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8855" y="-5181"/>
            <a:ext cx="9045145" cy="1325563"/>
          </a:xfrm>
        </p:spPr>
        <p:txBody>
          <a:bodyPr>
            <a:normAutofit/>
          </a:bodyPr>
          <a:lstStyle/>
          <a:p>
            <a:r>
              <a:rPr lang="en-US" dirty="0" smtClean="0"/>
              <a:t>Power Grid Cascading Failure</a:t>
            </a:r>
            <a:endParaRPr lang="en-US" dirty="0"/>
          </a:p>
        </p:txBody>
      </p:sp>
      <p:sp>
        <p:nvSpPr>
          <p:cNvPr id="72" name="Oval 71"/>
          <p:cNvSpPr/>
          <p:nvPr/>
        </p:nvSpPr>
        <p:spPr>
          <a:xfrm>
            <a:off x="2905125" y="4126008"/>
            <a:ext cx="533400" cy="457200"/>
          </a:xfrm>
          <a:prstGeom prst="ellipse">
            <a:avLst/>
          </a:prstGeom>
          <a:noFill/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TextBox 72"/>
          <p:cNvSpPr txBox="1"/>
          <p:nvPr/>
        </p:nvSpPr>
        <p:spPr>
          <a:xfrm>
            <a:off x="3030229" y="4164108"/>
            <a:ext cx="288594" cy="369332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T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70" name="Oval 69"/>
          <p:cNvSpPr/>
          <p:nvPr/>
        </p:nvSpPr>
        <p:spPr>
          <a:xfrm>
            <a:off x="2326232" y="6306238"/>
            <a:ext cx="533400" cy="457200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TextBox 70"/>
          <p:cNvSpPr txBox="1"/>
          <p:nvPr/>
        </p:nvSpPr>
        <p:spPr>
          <a:xfrm>
            <a:off x="2429728" y="6344338"/>
            <a:ext cx="315604" cy="369332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D</a:t>
            </a:r>
          </a:p>
        </p:txBody>
      </p:sp>
      <p:sp>
        <p:nvSpPr>
          <p:cNvPr id="68" name="Oval 67"/>
          <p:cNvSpPr/>
          <p:nvPr/>
        </p:nvSpPr>
        <p:spPr>
          <a:xfrm>
            <a:off x="2326232" y="2191438"/>
            <a:ext cx="533400" cy="457200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rgbClr val="C00000"/>
                </a:solidFill>
              </a:ln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2429728" y="2229538"/>
            <a:ext cx="277504" cy="369332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G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66" name="Oval 65"/>
          <p:cNvSpPr/>
          <p:nvPr/>
        </p:nvSpPr>
        <p:spPr>
          <a:xfrm>
            <a:off x="3895725" y="2191438"/>
            <a:ext cx="533400" cy="457200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C00000"/>
              </a:solidFill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3999221" y="2229538"/>
            <a:ext cx="277504" cy="369332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G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64" name="Oval 63"/>
          <p:cNvSpPr/>
          <p:nvPr/>
        </p:nvSpPr>
        <p:spPr>
          <a:xfrm>
            <a:off x="5419725" y="2191438"/>
            <a:ext cx="533400" cy="457200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C00000"/>
              </a:solidFill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5523221" y="2229538"/>
            <a:ext cx="277504" cy="369332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G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62" name="Oval 61"/>
          <p:cNvSpPr/>
          <p:nvPr/>
        </p:nvSpPr>
        <p:spPr>
          <a:xfrm>
            <a:off x="6486525" y="2191438"/>
            <a:ext cx="533400" cy="457200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C00000"/>
              </a:solidFill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6590021" y="2229538"/>
            <a:ext cx="277504" cy="369332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G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60" name="Oval 59"/>
          <p:cNvSpPr/>
          <p:nvPr/>
        </p:nvSpPr>
        <p:spPr>
          <a:xfrm>
            <a:off x="7629525" y="2191438"/>
            <a:ext cx="533400" cy="457200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C00000"/>
              </a:solidFill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7733021" y="2229538"/>
            <a:ext cx="277504" cy="369332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G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58" name="Oval 57"/>
          <p:cNvSpPr/>
          <p:nvPr/>
        </p:nvSpPr>
        <p:spPr>
          <a:xfrm>
            <a:off x="4276725" y="4096438"/>
            <a:ext cx="533400" cy="457200"/>
          </a:xfrm>
          <a:prstGeom prst="ellipse">
            <a:avLst/>
          </a:prstGeom>
          <a:noFill/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TextBox 58"/>
          <p:cNvSpPr txBox="1"/>
          <p:nvPr/>
        </p:nvSpPr>
        <p:spPr>
          <a:xfrm>
            <a:off x="4401829" y="4134538"/>
            <a:ext cx="288594" cy="369332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T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56" name="Oval 55"/>
          <p:cNvSpPr/>
          <p:nvPr/>
        </p:nvSpPr>
        <p:spPr>
          <a:xfrm>
            <a:off x="5876925" y="4096438"/>
            <a:ext cx="533400" cy="457200"/>
          </a:xfrm>
          <a:prstGeom prst="ellipse">
            <a:avLst/>
          </a:prstGeom>
          <a:noFill/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TextBox 56"/>
          <p:cNvSpPr txBox="1"/>
          <p:nvPr/>
        </p:nvSpPr>
        <p:spPr>
          <a:xfrm>
            <a:off x="6002029" y="4134538"/>
            <a:ext cx="288594" cy="369332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T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54" name="Oval 53"/>
          <p:cNvSpPr/>
          <p:nvPr/>
        </p:nvSpPr>
        <p:spPr>
          <a:xfrm>
            <a:off x="7096125" y="4096438"/>
            <a:ext cx="533400" cy="457200"/>
          </a:xfrm>
          <a:prstGeom prst="ellipse">
            <a:avLst/>
          </a:prstGeom>
          <a:noFill/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TextBox 54"/>
          <p:cNvSpPr txBox="1"/>
          <p:nvPr/>
        </p:nvSpPr>
        <p:spPr>
          <a:xfrm>
            <a:off x="7221229" y="4134538"/>
            <a:ext cx="288594" cy="369332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T</a:t>
            </a:r>
            <a:endParaRPr lang="en-US" b="1" dirty="0">
              <a:solidFill>
                <a:srgbClr val="C00000"/>
              </a:solidFill>
            </a:endParaRPr>
          </a:p>
        </p:txBody>
      </p:sp>
      <p:cxnSp>
        <p:nvCxnSpPr>
          <p:cNvPr id="16" name="Straight Arrow Connector 15"/>
          <p:cNvCxnSpPr>
            <a:stCxn id="68" idx="5"/>
            <a:endCxn id="72" idx="0"/>
          </p:cNvCxnSpPr>
          <p:nvPr/>
        </p:nvCxnSpPr>
        <p:spPr>
          <a:xfrm>
            <a:off x="2781517" y="2581683"/>
            <a:ext cx="390308" cy="1544325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66" idx="3"/>
            <a:endCxn id="72" idx="7"/>
          </p:cNvCxnSpPr>
          <p:nvPr/>
        </p:nvCxnSpPr>
        <p:spPr>
          <a:xfrm flipH="1">
            <a:off x="3360410" y="2581683"/>
            <a:ext cx="613430" cy="161128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Oval 51"/>
          <p:cNvSpPr/>
          <p:nvPr/>
        </p:nvSpPr>
        <p:spPr>
          <a:xfrm>
            <a:off x="3895725" y="6306238"/>
            <a:ext cx="533400" cy="457200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TextBox 52"/>
          <p:cNvSpPr txBox="1"/>
          <p:nvPr/>
        </p:nvSpPr>
        <p:spPr>
          <a:xfrm>
            <a:off x="3999221" y="6344338"/>
            <a:ext cx="315604" cy="369332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D</a:t>
            </a:r>
          </a:p>
        </p:txBody>
      </p:sp>
      <p:sp>
        <p:nvSpPr>
          <p:cNvPr id="50" name="Oval 49"/>
          <p:cNvSpPr/>
          <p:nvPr/>
        </p:nvSpPr>
        <p:spPr>
          <a:xfrm>
            <a:off x="5724525" y="6306238"/>
            <a:ext cx="533400" cy="457200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TextBox 50"/>
          <p:cNvSpPr txBox="1"/>
          <p:nvPr/>
        </p:nvSpPr>
        <p:spPr>
          <a:xfrm>
            <a:off x="5828021" y="6344338"/>
            <a:ext cx="315604" cy="369332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D</a:t>
            </a:r>
          </a:p>
        </p:txBody>
      </p:sp>
      <p:sp>
        <p:nvSpPr>
          <p:cNvPr id="48" name="Oval 47"/>
          <p:cNvSpPr/>
          <p:nvPr/>
        </p:nvSpPr>
        <p:spPr>
          <a:xfrm>
            <a:off x="7172325" y="6306238"/>
            <a:ext cx="533400" cy="457200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TextBox 48"/>
          <p:cNvSpPr txBox="1"/>
          <p:nvPr/>
        </p:nvSpPr>
        <p:spPr>
          <a:xfrm>
            <a:off x="7275821" y="6344338"/>
            <a:ext cx="315604" cy="369332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D</a:t>
            </a:r>
          </a:p>
        </p:txBody>
      </p:sp>
      <p:sp>
        <p:nvSpPr>
          <p:cNvPr id="46" name="Oval 45"/>
          <p:cNvSpPr/>
          <p:nvPr/>
        </p:nvSpPr>
        <p:spPr>
          <a:xfrm>
            <a:off x="8315325" y="6306238"/>
            <a:ext cx="533400" cy="457200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TextBox 46"/>
          <p:cNvSpPr txBox="1"/>
          <p:nvPr/>
        </p:nvSpPr>
        <p:spPr>
          <a:xfrm>
            <a:off x="8418821" y="6344338"/>
            <a:ext cx="315604" cy="369332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D</a:t>
            </a:r>
          </a:p>
        </p:txBody>
      </p:sp>
      <p:cxnSp>
        <p:nvCxnSpPr>
          <p:cNvPr id="22" name="Straight Arrow Connector 21"/>
          <p:cNvCxnSpPr>
            <a:stCxn id="64" idx="3"/>
            <a:endCxn id="58" idx="7"/>
          </p:cNvCxnSpPr>
          <p:nvPr/>
        </p:nvCxnSpPr>
        <p:spPr>
          <a:xfrm flipH="1">
            <a:off x="4732010" y="2581683"/>
            <a:ext cx="765830" cy="158171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64" idx="4"/>
            <a:endCxn id="56" idx="1"/>
          </p:cNvCxnSpPr>
          <p:nvPr/>
        </p:nvCxnSpPr>
        <p:spPr>
          <a:xfrm>
            <a:off x="5686425" y="2648638"/>
            <a:ext cx="268615" cy="1514755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62" idx="4"/>
            <a:endCxn id="54" idx="1"/>
          </p:cNvCxnSpPr>
          <p:nvPr/>
        </p:nvCxnSpPr>
        <p:spPr>
          <a:xfrm>
            <a:off x="6753225" y="2648638"/>
            <a:ext cx="421015" cy="1514755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60" idx="3"/>
            <a:endCxn id="54" idx="7"/>
          </p:cNvCxnSpPr>
          <p:nvPr/>
        </p:nvCxnSpPr>
        <p:spPr>
          <a:xfrm flipH="1">
            <a:off x="7551410" y="2581683"/>
            <a:ext cx="156230" cy="158171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72" idx="3"/>
            <a:endCxn id="70" idx="0"/>
          </p:cNvCxnSpPr>
          <p:nvPr/>
        </p:nvCxnSpPr>
        <p:spPr>
          <a:xfrm flipH="1">
            <a:off x="2592932" y="4516253"/>
            <a:ext cx="390308" cy="1789985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58" idx="3"/>
            <a:endCxn id="70" idx="7"/>
          </p:cNvCxnSpPr>
          <p:nvPr/>
        </p:nvCxnSpPr>
        <p:spPr>
          <a:xfrm flipH="1">
            <a:off x="2781517" y="4486683"/>
            <a:ext cx="1573323" cy="188651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72" idx="4"/>
            <a:endCxn id="52" idx="1"/>
          </p:cNvCxnSpPr>
          <p:nvPr/>
        </p:nvCxnSpPr>
        <p:spPr>
          <a:xfrm>
            <a:off x="3171825" y="4583208"/>
            <a:ext cx="802015" cy="1789985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56" idx="4"/>
            <a:endCxn id="50" idx="0"/>
          </p:cNvCxnSpPr>
          <p:nvPr/>
        </p:nvCxnSpPr>
        <p:spPr>
          <a:xfrm flipH="1">
            <a:off x="5991225" y="4553638"/>
            <a:ext cx="152400" cy="17526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54" idx="5"/>
          </p:cNvCxnSpPr>
          <p:nvPr/>
        </p:nvCxnSpPr>
        <p:spPr>
          <a:xfrm>
            <a:off x="7551410" y="4486683"/>
            <a:ext cx="867411" cy="1819555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54" idx="4"/>
            <a:endCxn id="49" idx="0"/>
          </p:cNvCxnSpPr>
          <p:nvPr/>
        </p:nvCxnSpPr>
        <p:spPr>
          <a:xfrm>
            <a:off x="7362825" y="4553638"/>
            <a:ext cx="70798" cy="17907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Oval 43"/>
          <p:cNvSpPr/>
          <p:nvPr/>
        </p:nvSpPr>
        <p:spPr>
          <a:xfrm>
            <a:off x="4962525" y="6306238"/>
            <a:ext cx="533400" cy="457200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TextBox 44"/>
          <p:cNvSpPr txBox="1"/>
          <p:nvPr/>
        </p:nvSpPr>
        <p:spPr>
          <a:xfrm>
            <a:off x="5066021" y="6344338"/>
            <a:ext cx="315604" cy="369332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D</a:t>
            </a:r>
          </a:p>
        </p:txBody>
      </p:sp>
      <p:sp>
        <p:nvSpPr>
          <p:cNvPr id="42" name="Oval 41"/>
          <p:cNvSpPr/>
          <p:nvPr/>
        </p:nvSpPr>
        <p:spPr>
          <a:xfrm>
            <a:off x="1381125" y="6306238"/>
            <a:ext cx="533400" cy="457200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TextBox 42"/>
          <p:cNvSpPr txBox="1"/>
          <p:nvPr/>
        </p:nvSpPr>
        <p:spPr>
          <a:xfrm>
            <a:off x="1484621" y="6344338"/>
            <a:ext cx="315604" cy="369332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D</a:t>
            </a:r>
            <a:endParaRPr lang="en-US" b="1" dirty="0">
              <a:solidFill>
                <a:srgbClr val="C00000"/>
              </a:solidFill>
            </a:endParaRPr>
          </a:p>
        </p:txBody>
      </p:sp>
      <p:cxnSp>
        <p:nvCxnSpPr>
          <p:cNvPr id="36" name="Straight Arrow Connector 35"/>
          <p:cNvCxnSpPr>
            <a:stCxn id="72" idx="3"/>
            <a:endCxn id="42" idx="7"/>
          </p:cNvCxnSpPr>
          <p:nvPr/>
        </p:nvCxnSpPr>
        <p:spPr>
          <a:xfrm flipH="1">
            <a:off x="1836410" y="4516253"/>
            <a:ext cx="1146830" cy="185694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stCxn id="56" idx="3"/>
          </p:cNvCxnSpPr>
          <p:nvPr/>
        </p:nvCxnSpPr>
        <p:spPr>
          <a:xfrm flipH="1">
            <a:off x="5381625" y="4486683"/>
            <a:ext cx="573415" cy="1819555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64" idx="3"/>
            <a:endCxn id="72" idx="6"/>
          </p:cNvCxnSpPr>
          <p:nvPr/>
        </p:nvCxnSpPr>
        <p:spPr>
          <a:xfrm flipH="1">
            <a:off x="3438525" y="2581683"/>
            <a:ext cx="2059315" cy="1772925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62" idx="3"/>
            <a:endCxn id="56" idx="7"/>
          </p:cNvCxnSpPr>
          <p:nvPr/>
        </p:nvCxnSpPr>
        <p:spPr>
          <a:xfrm flipH="1">
            <a:off x="6332210" y="2581683"/>
            <a:ext cx="232430" cy="158171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stCxn id="72" idx="5"/>
            <a:endCxn id="44" idx="1"/>
          </p:cNvCxnSpPr>
          <p:nvPr/>
        </p:nvCxnSpPr>
        <p:spPr>
          <a:xfrm>
            <a:off x="3360410" y="4516253"/>
            <a:ext cx="1680230" cy="185694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stCxn id="54" idx="2"/>
            <a:endCxn id="52" idx="7"/>
          </p:cNvCxnSpPr>
          <p:nvPr/>
        </p:nvCxnSpPr>
        <p:spPr>
          <a:xfrm flipH="1">
            <a:off x="4351010" y="4325038"/>
            <a:ext cx="2745115" cy="2048155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Oval 73"/>
          <p:cNvSpPr/>
          <p:nvPr/>
        </p:nvSpPr>
        <p:spPr>
          <a:xfrm>
            <a:off x="5881041" y="4100557"/>
            <a:ext cx="533400" cy="457200"/>
          </a:xfrm>
          <a:prstGeom prst="ellipse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Oval 76"/>
          <p:cNvSpPr/>
          <p:nvPr/>
        </p:nvSpPr>
        <p:spPr>
          <a:xfrm>
            <a:off x="7095885" y="4096197"/>
            <a:ext cx="533400" cy="457200"/>
          </a:xfrm>
          <a:prstGeom prst="ellipse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Oval 77"/>
          <p:cNvSpPr/>
          <p:nvPr/>
        </p:nvSpPr>
        <p:spPr>
          <a:xfrm>
            <a:off x="4269949" y="4100548"/>
            <a:ext cx="533400" cy="457200"/>
          </a:xfrm>
          <a:prstGeom prst="ellipse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Oval 78"/>
          <p:cNvSpPr/>
          <p:nvPr/>
        </p:nvSpPr>
        <p:spPr>
          <a:xfrm>
            <a:off x="2915519" y="4111770"/>
            <a:ext cx="533400" cy="457200"/>
          </a:xfrm>
          <a:prstGeom prst="ellipse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Oval 79"/>
          <p:cNvSpPr/>
          <p:nvPr/>
        </p:nvSpPr>
        <p:spPr>
          <a:xfrm>
            <a:off x="8303119" y="6295616"/>
            <a:ext cx="533400" cy="457200"/>
          </a:xfrm>
          <a:prstGeom prst="ellipse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Oval 80"/>
          <p:cNvSpPr/>
          <p:nvPr/>
        </p:nvSpPr>
        <p:spPr>
          <a:xfrm>
            <a:off x="7175351" y="6317385"/>
            <a:ext cx="533400" cy="457200"/>
          </a:xfrm>
          <a:prstGeom prst="ellipse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Oval 81"/>
          <p:cNvSpPr/>
          <p:nvPr/>
        </p:nvSpPr>
        <p:spPr>
          <a:xfrm>
            <a:off x="5716659" y="6313028"/>
            <a:ext cx="533400" cy="457200"/>
          </a:xfrm>
          <a:prstGeom prst="ellipse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Oval 83"/>
          <p:cNvSpPr/>
          <p:nvPr/>
        </p:nvSpPr>
        <p:spPr>
          <a:xfrm>
            <a:off x="4954663" y="6299961"/>
            <a:ext cx="533400" cy="457200"/>
          </a:xfrm>
          <a:prstGeom prst="ellipse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Oval 84"/>
          <p:cNvSpPr/>
          <p:nvPr/>
        </p:nvSpPr>
        <p:spPr>
          <a:xfrm>
            <a:off x="3887863" y="6313019"/>
            <a:ext cx="533400" cy="457200"/>
          </a:xfrm>
          <a:prstGeom prst="ellipse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Oval 85"/>
          <p:cNvSpPr/>
          <p:nvPr/>
        </p:nvSpPr>
        <p:spPr>
          <a:xfrm>
            <a:off x="2315964" y="6317370"/>
            <a:ext cx="533400" cy="457200"/>
          </a:xfrm>
          <a:prstGeom prst="ellipse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Oval 86"/>
          <p:cNvSpPr/>
          <p:nvPr/>
        </p:nvSpPr>
        <p:spPr>
          <a:xfrm>
            <a:off x="1362377" y="6313012"/>
            <a:ext cx="533400" cy="457200"/>
          </a:xfrm>
          <a:prstGeom prst="ellipse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82480" y="1066800"/>
            <a:ext cx="779472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The power grid is heterogeneous – meaning large scale reconnaissance is </a:t>
            </a:r>
            <a:r>
              <a:rPr lang="en-US" dirty="0" smtClean="0"/>
              <a:t>difficult. However</a:t>
            </a:r>
            <a:r>
              <a:rPr lang="en-US" dirty="0"/>
              <a:t>, to cause a cascade, the adversary may need to recon and attack a small portion of the power grid.</a:t>
            </a:r>
          </a:p>
        </p:txBody>
      </p:sp>
    </p:spTree>
    <p:extLst>
      <p:ext uri="{BB962C8B-B14F-4D97-AF65-F5344CB8AC3E}">
        <p14:creationId xmlns:p14="http://schemas.microsoft.com/office/powerpoint/2010/main" val="21626203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2" grpId="0" animBg="1"/>
      <p:bldP spid="84" grpId="0" animBg="1"/>
      <p:bldP spid="85" grpId="0" animBg="1"/>
      <p:bldP spid="86" grpId="0" animBg="1"/>
      <p:bldP spid="87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Experimental results: double oracle</a:t>
            </a:r>
            <a:endParaRPr lang="en-US" dirty="0"/>
          </a:p>
        </p:txBody>
      </p:sp>
      <p:pic>
        <p:nvPicPr>
          <p:cNvPr id="6" name="Picture 2" descr="http://ieeens.org/images/wpnsc-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257924"/>
            <a:ext cx="3000375" cy="600076"/>
          </a:xfrm>
          <a:prstGeom prst="rect">
            <a:avLst/>
          </a:prstGeom>
          <a:noFill/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AB879-531A-4CFA-ABE7-B9E3D606AB40}" type="slidenum">
              <a:rPr lang="en-US" smtClean="0"/>
              <a:pPr/>
              <a:t>20</a:t>
            </a:fld>
            <a:endParaRPr lang="en-US"/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01049299"/>
              </p:ext>
            </p:extLst>
          </p:nvPr>
        </p:nvGraphicFramePr>
        <p:xfrm>
          <a:off x="762000" y="1371600"/>
          <a:ext cx="784860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184170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Experimental results: double oracle</a:t>
            </a:r>
            <a:endParaRPr lang="en-US" dirty="0"/>
          </a:p>
        </p:txBody>
      </p:sp>
      <p:pic>
        <p:nvPicPr>
          <p:cNvPr id="6" name="Picture 2" descr="http://ieeens.org/images/wpnsc-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257924"/>
            <a:ext cx="3000375" cy="600076"/>
          </a:xfrm>
          <a:prstGeom prst="rect">
            <a:avLst/>
          </a:prstGeom>
          <a:noFill/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AB879-531A-4CFA-ABE7-B9E3D606AB40}" type="slidenum">
              <a:rPr lang="en-US" smtClean="0"/>
              <a:pPr/>
              <a:t>21</a:t>
            </a:fld>
            <a:endParaRPr lang="en-US"/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98447412"/>
              </p:ext>
            </p:extLst>
          </p:nvPr>
        </p:nvGraphicFramePr>
        <p:xfrm>
          <a:off x="990600" y="1524000"/>
          <a:ext cx="72390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32263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8855" y="-5181"/>
            <a:ext cx="9045145" cy="1325563"/>
          </a:xfrm>
        </p:spPr>
        <p:txBody>
          <a:bodyPr>
            <a:normAutofit/>
          </a:bodyPr>
          <a:lstStyle/>
          <a:p>
            <a:r>
              <a:rPr lang="en-US" dirty="0" smtClean="0"/>
              <a:t>Findings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57312" y="1098096"/>
            <a:ext cx="6429375" cy="5086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0691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AB879-531A-4CFA-ABE7-B9E3D606AB40}" type="slidenum">
              <a:rPr lang="en-US" smtClean="0"/>
              <a:pPr/>
              <a:t>23</a:t>
            </a:fld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1524000"/>
            <a:ext cx="5943600" cy="473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10203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AB879-531A-4CFA-ABE7-B9E3D606AB40}" type="slidenum">
              <a:rPr lang="en-US" smtClean="0"/>
              <a:pPr/>
              <a:t>24</a:t>
            </a:fld>
            <a:endParaRPr lang="en-US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61803936"/>
              </p:ext>
            </p:extLst>
          </p:nvPr>
        </p:nvGraphicFramePr>
        <p:xfrm>
          <a:off x="381000" y="1295400"/>
          <a:ext cx="8534400" cy="48005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95954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AB879-531A-4CFA-ABE7-B9E3D606AB40}" type="slidenum">
              <a:rPr lang="en-US" smtClean="0"/>
              <a:pPr/>
              <a:t>25</a:t>
            </a:fld>
            <a:endParaRPr lang="en-US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44178038"/>
              </p:ext>
            </p:extLst>
          </p:nvPr>
        </p:nvGraphicFramePr>
        <p:xfrm>
          <a:off x="381000" y="1371600"/>
          <a:ext cx="8534400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12133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</a:t>
            </a:r>
            <a:r>
              <a:rPr lang="en-US" dirty="0" smtClean="0"/>
              <a:t>e </a:t>
            </a:r>
            <a:r>
              <a:rPr lang="en-US" dirty="0"/>
              <a:t>explored complexity, algorithmic, </a:t>
            </a:r>
            <a:r>
              <a:rPr lang="en-US" dirty="0" smtClean="0"/>
              <a:t>and implementation </a:t>
            </a:r>
            <a:r>
              <a:rPr lang="en-US" dirty="0"/>
              <a:t>issues in a two-player security game </a:t>
            </a:r>
            <a:r>
              <a:rPr lang="en-US" dirty="0" smtClean="0"/>
              <a:t>where the </a:t>
            </a:r>
            <a:r>
              <a:rPr lang="en-US" dirty="0"/>
              <a:t>attacker/defender look to create/mitigate cascading </a:t>
            </a:r>
            <a:r>
              <a:rPr lang="en-US" dirty="0" smtClean="0"/>
              <a:t>failure </a:t>
            </a:r>
            <a:r>
              <a:rPr lang="en-US" dirty="0"/>
              <a:t>on a power grid. 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Future work</a:t>
            </a:r>
          </a:p>
          <a:p>
            <a:pPr lvl="2"/>
            <a:r>
              <a:rPr lang="en-US" dirty="0" smtClean="0"/>
              <a:t>Further </a:t>
            </a:r>
            <a:r>
              <a:rPr lang="en-US" dirty="0"/>
              <a:t>experiments on other </a:t>
            </a:r>
            <a:r>
              <a:rPr lang="en-US" dirty="0" smtClean="0"/>
              <a:t>datasets</a:t>
            </a:r>
          </a:p>
          <a:p>
            <a:pPr marL="548640" lvl="2" indent="0">
              <a:buNone/>
            </a:pPr>
            <a:endParaRPr lang="en-US" dirty="0"/>
          </a:p>
          <a:p>
            <a:pPr lvl="2"/>
            <a:r>
              <a:rPr lang="en-US" dirty="0" smtClean="0"/>
              <a:t>Further </a:t>
            </a:r>
            <a:r>
              <a:rPr lang="en-US" dirty="0"/>
              <a:t>studies to understand how to employ the defense </a:t>
            </a:r>
            <a:r>
              <a:rPr lang="en-US" dirty="0" smtClean="0"/>
              <a:t>  </a:t>
            </a:r>
          </a:p>
          <a:p>
            <a:pPr marL="548640" lvl="2" indent="0">
              <a:buNone/>
            </a:pPr>
            <a:r>
              <a:rPr lang="en-US" dirty="0" smtClean="0"/>
              <a:t>   schedule </a:t>
            </a:r>
            <a:r>
              <a:rPr lang="en-US" dirty="0"/>
              <a:t>in a real-world </a:t>
            </a:r>
            <a:r>
              <a:rPr lang="en-US" dirty="0" smtClean="0"/>
              <a:t>setting</a:t>
            </a:r>
          </a:p>
          <a:p>
            <a:pPr marL="548640" lvl="2" indent="0">
              <a:buNone/>
            </a:pPr>
            <a:endParaRPr lang="en-US" dirty="0"/>
          </a:p>
          <a:p>
            <a:pPr lvl="2"/>
            <a:r>
              <a:rPr lang="en-US" dirty="0" smtClean="0"/>
              <a:t>Larger network, distributed algorithms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2" descr="http://ieeens.org/images/wpnsc-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257924"/>
            <a:ext cx="3000375" cy="600076"/>
          </a:xfrm>
          <a:prstGeom prst="rect">
            <a:avLst/>
          </a:prstGeom>
          <a:noFill/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AB879-531A-4CFA-ABE7-B9E3D606AB40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542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90800"/>
            <a:ext cx="8229600" cy="990600"/>
          </a:xfrm>
        </p:spPr>
        <p:txBody>
          <a:bodyPr/>
          <a:lstStyle/>
          <a:p>
            <a:pPr algn="ctr"/>
            <a:r>
              <a:rPr lang="en-US" dirty="0" smtClean="0"/>
              <a:t>Questions?</a:t>
            </a:r>
            <a:endParaRPr lang="en-US" dirty="0"/>
          </a:p>
        </p:txBody>
      </p:sp>
      <p:pic>
        <p:nvPicPr>
          <p:cNvPr id="3" name="Picture 2" descr="http://ieeens.org/images/wpnsc-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257924"/>
            <a:ext cx="3000375" cy="600076"/>
          </a:xfrm>
          <a:prstGeom prst="rect">
            <a:avLst/>
          </a:prstGeom>
          <a:noFill/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AB879-531A-4CFA-ABE7-B9E3D606AB40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4977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</a:p>
          <a:p>
            <a:r>
              <a:rPr lang="en-US" dirty="0" smtClean="0"/>
              <a:t>Power </a:t>
            </a:r>
            <a:r>
              <a:rPr lang="en-US" dirty="0"/>
              <a:t>g</a:t>
            </a:r>
            <a:r>
              <a:rPr lang="en-US" dirty="0" smtClean="0"/>
              <a:t>rid </a:t>
            </a:r>
            <a:r>
              <a:rPr lang="en-US" dirty="0"/>
              <a:t>m</a:t>
            </a:r>
            <a:r>
              <a:rPr lang="en-US" dirty="0" smtClean="0"/>
              <a:t>odelling</a:t>
            </a:r>
          </a:p>
          <a:p>
            <a:r>
              <a:rPr lang="en-US" dirty="0" smtClean="0"/>
              <a:t>Computational complexity</a:t>
            </a:r>
          </a:p>
          <a:p>
            <a:r>
              <a:rPr lang="en-US" dirty="0" smtClean="0"/>
              <a:t>Algorithms</a:t>
            </a:r>
          </a:p>
          <a:p>
            <a:r>
              <a:rPr lang="en-US" dirty="0" smtClean="0"/>
              <a:t>Experimental evaluation</a:t>
            </a:r>
          </a:p>
          <a:p>
            <a:r>
              <a:rPr lang="en-US" dirty="0" smtClean="0"/>
              <a:t>Conclusion</a:t>
            </a:r>
            <a:endParaRPr lang="en-US" dirty="0"/>
          </a:p>
        </p:txBody>
      </p:sp>
      <p:pic>
        <p:nvPicPr>
          <p:cNvPr id="4" name="Picture 2" descr="http://ieeens.org/images/wpnsc-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257924"/>
            <a:ext cx="3000375" cy="600076"/>
          </a:xfrm>
          <a:prstGeom prst="rect">
            <a:avLst/>
          </a:prstGeom>
          <a:noFill/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AB879-531A-4CFA-ABE7-B9E3D606AB40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696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 smtClean="0"/>
              <a:t>Cascading failure</a:t>
            </a:r>
            <a:endParaRPr lang="en-US" b="1" dirty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Widespread power outages, observed </a:t>
            </a:r>
            <a:r>
              <a:rPr lang="en-US" dirty="0"/>
              <a:t>in the </a:t>
            </a:r>
            <a:r>
              <a:rPr lang="en-US" dirty="0" smtClean="0"/>
              <a:t>US in 2003</a:t>
            </a:r>
          </a:p>
          <a:p>
            <a:endParaRPr lang="en-US" dirty="0" smtClean="0"/>
          </a:p>
          <a:p>
            <a:r>
              <a:rPr lang="en-US" dirty="0"/>
              <a:t>I</a:t>
            </a:r>
            <a:r>
              <a:rPr lang="en-US" dirty="0" smtClean="0"/>
              <a:t>nternet connectedness such </a:t>
            </a:r>
            <a:r>
              <a:rPr lang="en-US" dirty="0"/>
              <a:t>networks can come under cyber attack, causing </a:t>
            </a:r>
            <a:r>
              <a:rPr lang="en-US" dirty="0" smtClean="0"/>
              <a:t>severe problems</a:t>
            </a:r>
          </a:p>
          <a:p>
            <a:endParaRPr lang="en-US" dirty="0" smtClean="0"/>
          </a:p>
          <a:p>
            <a:r>
              <a:rPr lang="en-US" dirty="0"/>
              <a:t>A</a:t>
            </a:r>
            <a:r>
              <a:rPr lang="en-US" dirty="0" smtClean="0"/>
              <a:t> failure can </a:t>
            </a:r>
            <a:r>
              <a:rPr lang="en-US" dirty="0"/>
              <a:t>be initiated with only a small number of initial node </a:t>
            </a:r>
            <a:r>
              <a:rPr lang="en-US" dirty="0" smtClean="0"/>
              <a:t>failures</a:t>
            </a:r>
          </a:p>
          <a:p>
            <a:endParaRPr lang="en-US" dirty="0" smtClean="0"/>
          </a:p>
          <a:p>
            <a:r>
              <a:rPr lang="en-US" dirty="0"/>
              <a:t>P</a:t>
            </a:r>
            <a:r>
              <a:rPr lang="en-US" dirty="0" smtClean="0"/>
              <a:t>ower </a:t>
            </a:r>
            <a:r>
              <a:rPr lang="en-US" dirty="0"/>
              <a:t>grid infrastructure </a:t>
            </a:r>
            <a:r>
              <a:rPr lang="en-US" dirty="0" smtClean="0"/>
              <a:t>vulnerable </a:t>
            </a:r>
            <a:r>
              <a:rPr lang="en-US" dirty="0"/>
              <a:t>with respect to cyber-security due to a variety </a:t>
            </a:r>
            <a:r>
              <a:rPr lang="en-US" dirty="0" smtClean="0"/>
              <a:t>of issues</a:t>
            </a:r>
          </a:p>
        </p:txBody>
      </p:sp>
      <p:pic>
        <p:nvPicPr>
          <p:cNvPr id="4" name="Picture 2" descr="http://ieeens.org/images/wpnsc-logo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257924"/>
            <a:ext cx="3000375" cy="600076"/>
          </a:xfrm>
          <a:prstGeom prst="rect">
            <a:avLst/>
          </a:prstGeom>
          <a:noFill/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AB879-531A-4CFA-ABE7-B9E3D606AB40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17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The Model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u="sng" dirty="0" smtClean="0">
                <a:solidFill>
                  <a:srgbClr val="FF0000"/>
                </a:solidFill>
              </a:rPr>
              <a:t>The Attacker</a:t>
            </a:r>
            <a:r>
              <a:rPr lang="en-US" dirty="0" smtClean="0"/>
              <a:t>  conducts cyber-attacks against power grid infrastructure to disable certain substations that lead to a cascading failure</a:t>
            </a:r>
          </a:p>
          <a:p>
            <a:endParaRPr lang="en-US" b="1" u="sng" dirty="0" smtClean="0">
              <a:solidFill>
                <a:srgbClr val="FF0000"/>
              </a:solidFill>
            </a:endParaRPr>
          </a:p>
          <a:p>
            <a:r>
              <a:rPr lang="en-US" b="1" u="sng" dirty="0" smtClean="0">
                <a:solidFill>
                  <a:srgbClr val="FF0000"/>
                </a:solidFill>
              </a:rPr>
              <a:t>The Defender.</a:t>
            </a:r>
            <a:r>
              <a:rPr lang="en-US" dirty="0" smtClean="0"/>
              <a:t>  Can harden a limited number of systems to prevent the attacker from causing them to fail</a:t>
            </a:r>
          </a:p>
        </p:txBody>
      </p:sp>
    </p:spTree>
    <p:extLst>
      <p:ext uri="{BB962C8B-B14F-4D97-AF65-F5344CB8AC3E}">
        <p14:creationId xmlns:p14="http://schemas.microsoft.com/office/powerpoint/2010/main" val="37140360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Assumptions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defender cannot defend everything – as he can only take a small number of systems offline for maintenance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The defender should be able to defend (patch, update) systems according to a schedule that will prioritize different systems at different times</a:t>
            </a:r>
          </a:p>
          <a:p>
            <a:endParaRPr lang="en-US" dirty="0"/>
          </a:p>
          <a:p>
            <a:r>
              <a:rPr lang="en-US" dirty="0" smtClean="0"/>
              <a:t>Deterministically focusing on only a few systems will allow the adversary to exploit the weaker, generally unpatched systems</a:t>
            </a:r>
          </a:p>
        </p:txBody>
      </p:sp>
    </p:spTree>
    <p:extLst>
      <p:ext uri="{BB962C8B-B14F-4D97-AF65-F5344CB8AC3E}">
        <p14:creationId xmlns:p14="http://schemas.microsoft.com/office/powerpoint/2010/main" val="41014510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533400"/>
            <a:ext cx="8229600" cy="990600"/>
          </a:xfrm>
        </p:spPr>
        <p:txBody>
          <a:bodyPr>
            <a:normAutofit/>
          </a:bodyPr>
          <a:lstStyle/>
          <a:p>
            <a:r>
              <a:rPr lang="en-US" dirty="0" smtClean="0"/>
              <a:t>Related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876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Cascading failure </a:t>
            </a:r>
            <a:r>
              <a:rPr lang="en-US" dirty="0" smtClean="0"/>
              <a:t>models</a:t>
            </a:r>
          </a:p>
          <a:p>
            <a:r>
              <a:rPr lang="en-US" dirty="0"/>
              <a:t>E</a:t>
            </a:r>
            <a:r>
              <a:rPr lang="en-US" dirty="0" smtClean="0"/>
              <a:t>dge </a:t>
            </a:r>
            <a:r>
              <a:rPr lang="en-US" dirty="0"/>
              <a:t>failure based on </a:t>
            </a:r>
            <a:r>
              <a:rPr lang="en-US" dirty="0" smtClean="0"/>
              <a:t>excessive loads</a:t>
            </a:r>
          </a:p>
          <a:p>
            <a:r>
              <a:rPr lang="en-US" dirty="0"/>
              <a:t>P</a:t>
            </a:r>
            <a:r>
              <a:rPr lang="en-US" dirty="0" smtClean="0"/>
              <a:t>ower-flow mode</a:t>
            </a:r>
          </a:p>
          <a:p>
            <a:pPr marL="0" indent="0">
              <a:buNone/>
            </a:pPr>
            <a:r>
              <a:rPr lang="en-US" b="1" dirty="0" smtClean="0"/>
              <a:t>We focus more on strategies: explore </a:t>
            </a:r>
            <a:r>
              <a:rPr lang="en-US" b="1" dirty="0"/>
              <a:t>strategies for attack and </a:t>
            </a:r>
            <a:r>
              <a:rPr lang="en-US" b="1" dirty="0" smtClean="0"/>
              <a:t>defense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G</a:t>
            </a:r>
            <a:r>
              <a:rPr lang="en-US" dirty="0" smtClean="0"/>
              <a:t>ame theory</a:t>
            </a:r>
          </a:p>
          <a:p>
            <a:r>
              <a:rPr lang="en-US" dirty="0"/>
              <a:t>Game theory </a:t>
            </a:r>
            <a:r>
              <a:rPr lang="en-US" dirty="0" smtClean="0"/>
              <a:t>used </a:t>
            </a:r>
            <a:r>
              <a:rPr lang="en-US" dirty="0"/>
              <a:t>in monitoring and decision making in smart </a:t>
            </a:r>
            <a:r>
              <a:rPr lang="en-US" dirty="0" smtClean="0"/>
              <a:t>grids. </a:t>
            </a:r>
            <a:r>
              <a:rPr lang="en-US" b="1" dirty="0" smtClean="0"/>
              <a:t>However, no </a:t>
            </a:r>
            <a:r>
              <a:rPr lang="en-US" b="1" dirty="0"/>
              <a:t>game theoretic approach has been </a:t>
            </a:r>
            <a:r>
              <a:rPr lang="en-US" b="1" dirty="0" smtClean="0"/>
              <a:t>given for this specific problem</a:t>
            </a:r>
          </a:p>
        </p:txBody>
      </p:sp>
      <p:pic>
        <p:nvPicPr>
          <p:cNvPr id="4" name="Picture 2" descr="http://ieeens.org/images/wpnsc-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257924"/>
            <a:ext cx="3000375" cy="600076"/>
          </a:xfrm>
          <a:prstGeom prst="rect">
            <a:avLst/>
          </a:prstGeom>
          <a:noFill/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AB879-531A-4CFA-ABE7-B9E3D606AB40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895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533400"/>
            <a:ext cx="8763000" cy="990600"/>
          </a:xfrm>
        </p:spPr>
        <p:txBody>
          <a:bodyPr>
            <a:normAutofit/>
          </a:bodyPr>
          <a:lstStyle/>
          <a:p>
            <a:r>
              <a:rPr lang="en-US" dirty="0" smtClean="0"/>
              <a:t>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8768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b="1" dirty="0" smtClean="0"/>
              <a:t>Attacker </a:t>
            </a:r>
            <a:r>
              <a:rPr lang="en-US" b="1" dirty="0"/>
              <a:t>attempts </a:t>
            </a:r>
            <a:r>
              <a:rPr lang="en-US" b="1" dirty="0" smtClean="0"/>
              <a:t>to create </a:t>
            </a:r>
            <a:r>
              <a:rPr lang="en-US" b="1" dirty="0"/>
              <a:t>a cascade that maximizes the </a:t>
            </a:r>
            <a:r>
              <a:rPr lang="en-US" b="1" dirty="0" smtClean="0"/>
              <a:t>impact of power failures while </a:t>
            </a:r>
            <a:r>
              <a:rPr lang="en-US" b="1" dirty="0"/>
              <a:t>the defender defends key nodes to </a:t>
            </a:r>
            <a:r>
              <a:rPr lang="en-US" b="1" dirty="0" smtClean="0"/>
              <a:t>avoid a </a:t>
            </a:r>
            <a:r>
              <a:rPr lang="en-US" b="1" dirty="0"/>
              <a:t>major </a:t>
            </a:r>
            <a:r>
              <a:rPr lang="en-US" b="1" dirty="0" smtClean="0"/>
              <a:t>outage</a:t>
            </a:r>
          </a:p>
        </p:txBody>
      </p:sp>
      <p:pic>
        <p:nvPicPr>
          <p:cNvPr id="4" name="Picture 2" descr="http://ieeens.org/images/wpnsc-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257924"/>
            <a:ext cx="3000375" cy="600076"/>
          </a:xfrm>
          <a:prstGeom prst="rect">
            <a:avLst/>
          </a:prstGeom>
          <a:noFill/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AB879-531A-4CFA-ABE7-B9E3D606AB40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895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533400"/>
            <a:ext cx="8763000" cy="990600"/>
          </a:xfrm>
        </p:spPr>
        <p:txBody>
          <a:bodyPr>
            <a:normAutofit/>
          </a:bodyPr>
          <a:lstStyle/>
          <a:p>
            <a:r>
              <a:rPr lang="en-US" dirty="0" smtClean="0"/>
              <a:t>Our contribution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24000"/>
            <a:ext cx="8229600" cy="48768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Derive a </a:t>
            </a:r>
            <a:r>
              <a:rPr lang="en-US" dirty="0"/>
              <a:t>mathematical model for an attacker/defender game for smart grid failure</a:t>
            </a:r>
          </a:p>
          <a:p>
            <a:endParaRPr lang="en-US" dirty="0"/>
          </a:p>
          <a:p>
            <a:r>
              <a:rPr lang="en-US" dirty="0" smtClean="0"/>
              <a:t>Analyze the time complexity of a various type of strategies</a:t>
            </a:r>
          </a:p>
          <a:p>
            <a:endParaRPr lang="en-US" dirty="0"/>
          </a:p>
          <a:p>
            <a:r>
              <a:rPr lang="en-US" dirty="0" smtClean="0"/>
              <a:t>Presented heuristic greedy algorithm, linear program optimization, and double-oracle simulation</a:t>
            </a:r>
            <a:endParaRPr lang="en-US" dirty="0"/>
          </a:p>
          <a:p>
            <a:endParaRPr lang="en-US" dirty="0"/>
          </a:p>
          <a:p>
            <a:r>
              <a:rPr lang="en-US" dirty="0" smtClean="0"/>
              <a:t>Performed Initial </a:t>
            </a:r>
            <a:r>
              <a:rPr lang="en-US" dirty="0"/>
              <a:t>experiments on a real-world </a:t>
            </a:r>
            <a:r>
              <a:rPr lang="en-US" dirty="0" smtClean="0"/>
              <a:t>dataset</a:t>
            </a:r>
          </a:p>
          <a:p>
            <a:endParaRPr lang="en-US" dirty="0" smtClean="0"/>
          </a:p>
          <a:p>
            <a:r>
              <a:rPr lang="en-US" dirty="0" smtClean="0"/>
              <a:t>Inside Findings!</a:t>
            </a:r>
            <a:endParaRPr lang="en-US" dirty="0"/>
          </a:p>
        </p:txBody>
      </p:sp>
      <p:pic>
        <p:nvPicPr>
          <p:cNvPr id="4" name="Picture 2" descr="http://ieeens.org/images/wpnsc-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257924"/>
            <a:ext cx="3000375" cy="600076"/>
          </a:xfrm>
          <a:prstGeom prst="rect">
            <a:avLst/>
          </a:prstGeom>
          <a:noFill/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AB879-531A-4CFA-ABE7-B9E3D606AB40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8707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1454</TotalTime>
  <Words>666</Words>
  <Application>Microsoft Office PowerPoint</Application>
  <PresentationFormat>On-screen Show (4:3)</PresentationFormat>
  <Paragraphs>152</Paragraphs>
  <Slides>27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Clarity</vt:lpstr>
      <vt:lpstr>Grid Defense Against Malicious Cascading Failure</vt:lpstr>
      <vt:lpstr>Power Grid Cascading Failure</vt:lpstr>
      <vt:lpstr>Outline</vt:lpstr>
      <vt:lpstr>Introduction</vt:lpstr>
      <vt:lpstr>The Model</vt:lpstr>
      <vt:lpstr>Assumptions</vt:lpstr>
      <vt:lpstr>Related work</vt:lpstr>
      <vt:lpstr>Problem</vt:lpstr>
      <vt:lpstr>Our contribution</vt:lpstr>
      <vt:lpstr>power-grid network modelling</vt:lpstr>
      <vt:lpstr>power-grid network modelling</vt:lpstr>
      <vt:lpstr>power-grid network modelling</vt:lpstr>
      <vt:lpstr>Computational Complexity</vt:lpstr>
      <vt:lpstr>Computational Complexity</vt:lpstr>
      <vt:lpstr>Algorithms</vt:lpstr>
      <vt:lpstr>Algorithms</vt:lpstr>
      <vt:lpstr>Algorithms</vt:lpstr>
      <vt:lpstr>Experimental Evaluation</vt:lpstr>
      <vt:lpstr>Experimental results: run-time</vt:lpstr>
      <vt:lpstr>Experimental results: double oracle</vt:lpstr>
      <vt:lpstr>Experimental results: double oracle</vt:lpstr>
      <vt:lpstr>Findings</vt:lpstr>
      <vt:lpstr>Findings</vt:lpstr>
      <vt:lpstr>Findings</vt:lpstr>
      <vt:lpstr>Findings</vt:lpstr>
      <vt:lpstr>Conclusion</vt:lpstr>
      <vt:lpstr>Questions?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Mining for Geographically Disperse Communities in Social Networks by Leveraging Distance Modularity</dc:title>
  <dc:creator>pshak02</dc:creator>
  <cp:lastModifiedBy>hlei</cp:lastModifiedBy>
  <cp:revision>156</cp:revision>
  <dcterms:created xsi:type="dcterms:W3CDTF">2013-06-01T14:14:38Z</dcterms:created>
  <dcterms:modified xsi:type="dcterms:W3CDTF">2014-01-29T16:34:10Z</dcterms:modified>
</cp:coreProperties>
</file>