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4" r:id="rId1"/>
  </p:sldMasterIdLst>
  <p:notesMasterIdLst>
    <p:notesMasterId r:id="rId20"/>
  </p:notesMasterIdLst>
  <p:sldIdLst>
    <p:sldId id="256" r:id="rId2"/>
    <p:sldId id="261" r:id="rId3"/>
    <p:sldId id="321" r:id="rId4"/>
    <p:sldId id="332" r:id="rId5"/>
    <p:sldId id="322" r:id="rId6"/>
    <p:sldId id="305" r:id="rId7"/>
    <p:sldId id="339" r:id="rId8"/>
    <p:sldId id="340" r:id="rId9"/>
    <p:sldId id="341" r:id="rId10"/>
    <p:sldId id="342" r:id="rId11"/>
    <p:sldId id="343" r:id="rId12"/>
    <p:sldId id="344" r:id="rId13"/>
    <p:sldId id="345" r:id="rId14"/>
    <p:sldId id="346" r:id="rId15"/>
    <p:sldId id="347" r:id="rId16"/>
    <p:sldId id="348" r:id="rId17"/>
    <p:sldId id="349" r:id="rId18"/>
    <p:sldId id="35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0" autoAdjust="0"/>
    <p:restoredTop sz="84547" autoAdjust="0"/>
  </p:normalViewPr>
  <p:slideViewPr>
    <p:cSldViewPr>
      <p:cViewPr varScale="1">
        <p:scale>
          <a:sx n="59" d="100"/>
          <a:sy n="59" d="100"/>
        </p:scale>
        <p:origin x="796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1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F9CAD-B8A7-4BCB-9278-0C53397D7BE2}" type="datetimeFigureOut">
              <a:rPr lang="en-US" smtClean="0"/>
              <a:pPr/>
              <a:t>5/16/2017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5A9746-C4F2-41D0-83BE-E7CAB52A74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68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A9746-C4F2-41D0-83BE-E7CAB52A745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747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A9746-C4F2-41D0-83BE-E7CAB52A745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323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812E176-2F4F-42B5-9526-C437ECC42500}" type="datetime1">
              <a:rPr lang="en-US" smtClean="0"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04EAB879-531A-4CFA-ABE7-B9E3D606AB4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8017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2419A-E0F8-4B48-BAF4-13AEC6DE4B96}" type="datetime1">
              <a:rPr lang="en-US" smtClean="0"/>
              <a:t>5/16/2017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B879-531A-4CFA-ABE7-B9E3D606AB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98115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2419A-E0F8-4B48-BAF4-13AEC6DE4B96}" type="datetime1">
              <a:rPr lang="en-US" smtClean="0"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B879-531A-4CFA-ABE7-B9E3D606AB4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1815022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2419A-E0F8-4B48-BAF4-13AEC6DE4B96}" type="datetime1">
              <a:rPr lang="en-US" smtClean="0"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B879-531A-4CFA-ABE7-B9E3D606AB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447370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2419A-E0F8-4B48-BAF4-13AEC6DE4B96}" type="datetime1">
              <a:rPr lang="en-US" smtClean="0"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B879-531A-4CFA-ABE7-B9E3D606AB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117955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2419A-E0F8-4B48-BAF4-13AEC6DE4B96}" type="datetime1">
              <a:rPr lang="en-US" smtClean="0"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B879-531A-4CFA-ABE7-B9E3D606AB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969796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2419A-E0F8-4B48-BAF4-13AEC6DE4B96}" type="datetime1">
              <a:rPr lang="en-US" smtClean="0"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B879-531A-4CFA-ABE7-B9E3D606AB4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9092929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9AED2-8D2B-40F0-A86D-9BE8F911D68C}" type="datetime1">
              <a:rPr lang="en-US" smtClean="0"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B879-531A-4CFA-ABE7-B9E3D606AB4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56606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FB083-12A5-4AE1-B4D5-EB22293A5E45}" type="datetime1">
              <a:rPr lang="en-US" smtClean="0"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B879-531A-4CFA-ABE7-B9E3D606AB4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8622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58904-94CE-4276-99A9-4861DA766F9E}" type="datetime1">
              <a:rPr lang="en-US" smtClean="0"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B879-531A-4CFA-ABE7-B9E3D606AB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091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99041-A070-4250-8337-957071AAD886}" type="datetime1">
              <a:rPr lang="en-US" smtClean="0"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B879-531A-4CFA-ABE7-B9E3D606AB4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017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B43C0-24F3-4B5F-AD25-6CED53BEFC03}" type="datetime1">
              <a:rPr lang="en-US" smtClean="0"/>
              <a:t>5/16/2017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B879-531A-4CFA-ABE7-B9E3D606AB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632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60ED8-2935-419C-BD7B-4BACF04B748F}" type="datetime1">
              <a:rPr lang="en-US" smtClean="0"/>
              <a:t>5/16/2017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B879-531A-4CFA-ABE7-B9E3D606AB4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5609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5BB90-DD1E-40B6-BB84-52B04135D697}" type="datetime1">
              <a:rPr lang="en-US" smtClean="0"/>
              <a:t>5/16/2017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B879-531A-4CFA-ABE7-B9E3D606AB4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8239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76CE0-A7DF-4C25-8727-7ADC3972CD06}" type="datetime1">
              <a:rPr lang="en-US" smtClean="0"/>
              <a:t>5/16/2017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B879-531A-4CFA-ABE7-B9E3D606AB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59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3B187-1CAF-493E-9583-E8441E2B3A56}" type="datetime1">
              <a:rPr lang="en-US" smtClean="0"/>
              <a:t>5/16/2017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B879-531A-4CFA-ABE7-B9E3D606AB4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08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C9B59-840F-4D2A-AA3C-3047711BD430}" type="datetime1">
              <a:rPr lang="en-US" smtClean="0"/>
              <a:t>5/16/2017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B879-531A-4CFA-ABE7-B9E3D606AB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064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B42419A-E0F8-4B48-BAF4-13AEC6DE4B96}" type="datetime1">
              <a:rPr lang="en-US" smtClean="0"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4EAB879-531A-4CFA-ABE7-B9E3D606AB4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2" descr="https://encrypted-tbn0.gstatic.com/images?q=tbn:ANd9GcQawLf9Shxkbf7mM_MoPXCyZF9ud4coJd-U9TfNdomi2xeTiOI94Q"/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230510"/>
            <a:ext cx="2438399" cy="62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709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  <p:sldLayoutId id="2147483867" r:id="rId13"/>
    <p:sldLayoutId id="2147483868" r:id="rId14"/>
    <p:sldLayoutId id="2147483869" r:id="rId15"/>
    <p:sldLayoutId id="2147483870" r:id="rId16"/>
    <p:sldLayoutId id="2147483871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1"/>
            <a:ext cx="7848600" cy="1295400"/>
          </a:xfrm>
        </p:spPr>
        <p:txBody>
          <a:bodyPr/>
          <a:lstStyle/>
          <a:p>
            <a:r>
              <a:rPr lang="en-US" sz="3600" b="1" cap="none" dirty="0" smtClean="0"/>
              <a:t>Mining Dependent Patterns</a:t>
            </a:r>
            <a:endParaRPr lang="en-US" sz="3600" b="1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2667000"/>
            <a:ext cx="6096000" cy="3048000"/>
          </a:xfrm>
        </p:spPr>
        <p:txBody>
          <a:bodyPr>
            <a:normAutofit fontScale="62500" lnSpcReduction="20000"/>
          </a:bodyPr>
          <a:lstStyle/>
          <a:p>
            <a:r>
              <a:rPr lang="en-US" sz="2900" b="1" dirty="0" smtClean="0"/>
              <a:t>Hansheng </a:t>
            </a:r>
            <a:r>
              <a:rPr lang="en-US" sz="2900" b="1" dirty="0" smtClean="0"/>
              <a:t>Lei</a:t>
            </a:r>
            <a:endParaRPr lang="en-US" sz="2900" b="1" baseline="30000" dirty="0" smtClean="0"/>
          </a:p>
          <a:p>
            <a:r>
              <a:rPr lang="en-US" sz="2900" dirty="0" smtClean="0"/>
              <a:t>Univ</a:t>
            </a:r>
            <a:r>
              <a:rPr lang="en-US" sz="2900" dirty="0"/>
              <a:t>.</a:t>
            </a:r>
            <a:r>
              <a:rPr lang="en-US" sz="2900" dirty="0" smtClean="0"/>
              <a:t> of Texas Rio Grande Valley</a:t>
            </a:r>
          </a:p>
          <a:p>
            <a:endParaRPr lang="en-US" sz="2900" dirty="0" smtClean="0"/>
          </a:p>
          <a:p>
            <a:r>
              <a:rPr lang="en-US" sz="2900" b="1" dirty="0" err="1"/>
              <a:t>Yamin</a:t>
            </a:r>
            <a:r>
              <a:rPr lang="en-US" sz="2900" b="1" dirty="0"/>
              <a:t> Hu, </a:t>
            </a:r>
            <a:r>
              <a:rPr lang="en-US" sz="2900" b="1" dirty="0" err="1"/>
              <a:t>Wenjian</a:t>
            </a:r>
            <a:r>
              <a:rPr lang="en-US" sz="2900" b="1" dirty="0"/>
              <a:t> Luo</a:t>
            </a:r>
          </a:p>
          <a:p>
            <a:r>
              <a:rPr lang="en-US" sz="2900" dirty="0"/>
              <a:t>Univ. of Science and Tech. of China</a:t>
            </a:r>
          </a:p>
          <a:p>
            <a:endParaRPr lang="en-US" sz="2900" dirty="0"/>
          </a:p>
          <a:p>
            <a:r>
              <a:rPr lang="en-US" sz="2900" b="1" dirty="0"/>
              <a:t>Cheng Chang Pan</a:t>
            </a:r>
          </a:p>
          <a:p>
            <a:r>
              <a:rPr lang="en-US" sz="2900" dirty="0"/>
              <a:t>Nova Southeastern University</a:t>
            </a:r>
            <a:endParaRPr lang="en-US" sz="2900" dirty="0" smtClean="0"/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91400" y="0"/>
            <a:ext cx="1066800" cy="329184"/>
          </a:xfrm>
        </p:spPr>
        <p:txBody>
          <a:bodyPr/>
          <a:lstStyle/>
          <a:p>
            <a:fld id="{04EAB879-531A-4CFA-ABE7-B9E3D606AB40}" type="slidenum">
              <a:rPr lang="en-US" smtClean="0">
                <a:solidFill>
                  <a:schemeClr val="bg1"/>
                </a:solidFill>
              </a:rPr>
              <a:pPr/>
              <a:t>1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94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DP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1548465"/>
          </a:xfrm>
        </p:spPr>
        <p:txBody>
          <a:bodyPr/>
          <a:lstStyle/>
          <a:p>
            <a:r>
              <a:rPr lang="en-US" dirty="0"/>
              <a:t>Downward </a:t>
            </a:r>
            <a:r>
              <a:rPr lang="en-US" dirty="0" smtClean="0"/>
              <a:t>closure</a:t>
            </a:r>
          </a:p>
          <a:p>
            <a:r>
              <a:rPr lang="en-US" dirty="0" smtClean="0"/>
              <a:t>Individual support thresholds for each item</a:t>
            </a:r>
          </a:p>
          <a:p>
            <a:r>
              <a:rPr lang="en-US" dirty="0" smtClean="0"/>
              <a:t>Right dependence measure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B879-531A-4CFA-ABE7-B9E3D606AB40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183" y="4208466"/>
            <a:ext cx="4220100" cy="791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5379220"/>
            <a:ext cx="5040675" cy="57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104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557865"/>
          </a:xfrm>
        </p:spPr>
        <p:txBody>
          <a:bodyPr>
            <a:normAutofit/>
          </a:bodyPr>
          <a:lstStyle/>
          <a:p>
            <a:r>
              <a:rPr lang="en-US" dirty="0" smtClean="0"/>
              <a:t>m-Pattern         </a:t>
            </a:r>
            <a:r>
              <a:rPr lang="en-US" dirty="0" smtClean="0">
                <a:solidFill>
                  <a:srgbClr val="FF0000"/>
                </a:solidFill>
              </a:rPr>
              <a:t>(not a good measure for dependence)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B879-531A-4CFA-ABE7-B9E3D606AB40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3337" y="2930900"/>
            <a:ext cx="4337325" cy="996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4038600"/>
            <a:ext cx="7619626" cy="12696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5419767"/>
            <a:ext cx="6486451" cy="142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099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B879-531A-4CFA-ABE7-B9E3D606AB40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086" y="3741128"/>
            <a:ext cx="6548914" cy="21889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88533" y="2815820"/>
            <a:ext cx="637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Three Algorithms to compare:  DP, </a:t>
            </a:r>
            <a:r>
              <a:rPr lang="en-US" dirty="0" err="1" smtClean="0"/>
              <a:t>Apriori</a:t>
            </a:r>
            <a:r>
              <a:rPr lang="en-US" dirty="0" smtClean="0"/>
              <a:t>,  and m-Pattern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111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55399"/>
            <a:ext cx="6798734" cy="1303867"/>
          </a:xfrm>
        </p:spPr>
        <p:txBody>
          <a:bodyPr/>
          <a:lstStyle/>
          <a:p>
            <a:r>
              <a:rPr lang="en-US" dirty="0" smtClean="0"/>
              <a:t>Pattern Distribution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B879-531A-4CFA-ABE7-B9E3D606AB40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414" y="1752600"/>
            <a:ext cx="6970491" cy="462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41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vs. mining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B879-531A-4CFA-ABE7-B9E3D606AB40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866" y="2186547"/>
            <a:ext cx="6890058" cy="426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427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Overlapping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B879-531A-4CFA-ABE7-B9E3D606AB40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614" y="2590800"/>
            <a:ext cx="6625238" cy="383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33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B879-531A-4CFA-ABE7-B9E3D606AB40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866" y="2057400"/>
            <a:ext cx="6798733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13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Proof of Concept</a:t>
            </a:r>
          </a:p>
          <a:p>
            <a:r>
              <a:rPr lang="en-US" dirty="0" smtClean="0"/>
              <a:t>Obvious advantages</a:t>
            </a:r>
          </a:p>
          <a:p>
            <a:r>
              <a:rPr lang="en-US" dirty="0" smtClean="0"/>
              <a:t>More scalability testing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B879-531A-4CFA-ABE7-B9E3D606AB4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4772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B879-531A-4CFA-ABE7-B9E3D606AB40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33" y="1226184"/>
            <a:ext cx="82296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317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4" y="2490135"/>
            <a:ext cx="7281335" cy="3444997"/>
          </a:xfrm>
        </p:spPr>
        <p:txBody>
          <a:bodyPr/>
          <a:lstStyle/>
          <a:p>
            <a:r>
              <a:rPr lang="en-US" dirty="0" smtClean="0"/>
              <a:t>Motivation </a:t>
            </a:r>
            <a:endParaRPr lang="en-US" dirty="0" smtClean="0"/>
          </a:p>
          <a:p>
            <a:r>
              <a:rPr lang="en-US" dirty="0" smtClean="0"/>
              <a:t>Association Rule Mining</a:t>
            </a:r>
            <a:endParaRPr lang="en-US" dirty="0" smtClean="0"/>
          </a:p>
          <a:p>
            <a:r>
              <a:rPr lang="en-US" dirty="0" smtClean="0"/>
              <a:t>Dependent Patterns</a:t>
            </a:r>
            <a:endParaRPr lang="en-US" dirty="0" smtClean="0"/>
          </a:p>
          <a:p>
            <a:r>
              <a:rPr lang="en-US" dirty="0" smtClean="0"/>
              <a:t>Experimental results</a:t>
            </a:r>
            <a:endParaRPr lang="en-US" dirty="0" smtClean="0"/>
          </a:p>
          <a:p>
            <a:r>
              <a:rPr lang="en-US" dirty="0" smtClean="0"/>
              <a:t>Conclusion</a:t>
            </a:r>
          </a:p>
          <a:p>
            <a:r>
              <a:rPr lang="en-US" dirty="0" smtClean="0"/>
              <a:t>ICDIS – Int. Conf. on Data Intelligence and Security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B879-531A-4CFA-ABE7-B9E3D606AB4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69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1143000"/>
            <a:ext cx="2556934" cy="1303867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Motivation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" y="3962400"/>
            <a:ext cx="3429000" cy="533400"/>
          </a:xfrm>
        </p:spPr>
        <p:txBody>
          <a:bodyPr>
            <a:normAutofit/>
          </a:bodyPr>
          <a:lstStyle/>
          <a:p>
            <a:r>
              <a:rPr lang="en-US" sz="1800" b="1" u="sng" dirty="0" smtClean="0">
                <a:solidFill>
                  <a:srgbClr val="FF0000"/>
                </a:solidFill>
              </a:rPr>
              <a:t>Mining Survey Data</a:t>
            </a:r>
            <a:endParaRPr lang="en-US" sz="1800" dirty="0" smtClean="0"/>
          </a:p>
          <a:p>
            <a:endParaRPr lang="en-US" b="1" u="sng" dirty="0" smtClean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7134" y="304800"/>
            <a:ext cx="5990251" cy="621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03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Association Rule Mining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altLang="en-US" dirty="0"/>
              <a:t>Proposed by </a:t>
            </a:r>
            <a:r>
              <a:rPr lang="en-GB" altLang="en-US" dirty="0">
                <a:solidFill>
                  <a:schemeClr val="tx1"/>
                </a:solidFill>
              </a:rPr>
              <a:t>Agrawal et al in 1993. </a:t>
            </a:r>
          </a:p>
          <a:p>
            <a:pPr>
              <a:spcBef>
                <a:spcPct val="15000"/>
              </a:spcBef>
            </a:pPr>
            <a:r>
              <a:rPr lang="en-US" altLang="en-US" dirty="0" smtClean="0"/>
              <a:t>Applied in m</a:t>
            </a:r>
            <a:r>
              <a:rPr lang="en-US" altLang="en-US" dirty="0" smtClean="0">
                <a:solidFill>
                  <a:schemeClr val="tx1"/>
                </a:solidFill>
              </a:rPr>
              <a:t>arket basket analysis </a:t>
            </a:r>
            <a:r>
              <a:rPr lang="en-US" altLang="en-US" dirty="0"/>
              <a:t>to find how items purchased by customers are related.</a:t>
            </a:r>
          </a:p>
          <a:p>
            <a:pPr>
              <a:spcBef>
                <a:spcPct val="15000"/>
              </a:spcBef>
              <a:buFont typeface="Wingdings" panose="05000000000000000000" pitchFamily="2" charset="2"/>
              <a:buNone/>
            </a:pPr>
            <a:r>
              <a:rPr lang="en-GB" altLang="en-US" dirty="0"/>
              <a:t>		</a:t>
            </a:r>
            <a:r>
              <a:rPr lang="en-GB" altLang="en-US" dirty="0" smtClean="0">
                <a:solidFill>
                  <a:srgbClr val="3333CC"/>
                </a:solidFill>
              </a:rPr>
              <a:t>Beer </a:t>
            </a:r>
            <a:r>
              <a:rPr lang="en-GB" altLang="en-US" dirty="0">
                <a:solidFill>
                  <a:srgbClr val="3333CC"/>
                </a:solidFill>
                <a:sym typeface="Symbol" panose="05050102010706020507" pitchFamily="18" charset="2"/>
              </a:rPr>
              <a:t></a:t>
            </a:r>
            <a:r>
              <a:rPr lang="en-GB" altLang="en-US" dirty="0">
                <a:solidFill>
                  <a:srgbClr val="3333CC"/>
                </a:solidFill>
              </a:rPr>
              <a:t> </a:t>
            </a:r>
            <a:r>
              <a:rPr lang="en-GB" altLang="en-US" dirty="0" smtClean="0">
                <a:solidFill>
                  <a:srgbClr val="3333CC"/>
                </a:solidFill>
              </a:rPr>
              <a:t>Diaper</a:t>
            </a:r>
            <a:r>
              <a:rPr lang="en-GB" altLang="en-US" dirty="0">
                <a:solidFill>
                  <a:srgbClr val="3333CC"/>
                </a:solidFill>
              </a:rPr>
              <a:t>	   [sup = 5%, </a:t>
            </a:r>
            <a:r>
              <a:rPr lang="en-GB" altLang="en-US" dirty="0" err="1">
                <a:solidFill>
                  <a:srgbClr val="3333CC"/>
                </a:solidFill>
              </a:rPr>
              <a:t>conf</a:t>
            </a:r>
            <a:r>
              <a:rPr lang="en-GB" altLang="en-US" dirty="0">
                <a:solidFill>
                  <a:srgbClr val="3333CC"/>
                </a:solidFill>
              </a:rPr>
              <a:t> = 100%]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B879-531A-4CFA-ABE7-B9E3D606AB4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1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AR Model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i="1" dirty="0">
                <a:solidFill>
                  <a:srgbClr val="FF0000"/>
                </a:solidFill>
              </a:rPr>
              <a:t>I</a:t>
            </a:r>
            <a:r>
              <a:rPr lang="en-US" altLang="en-US" dirty="0">
                <a:solidFill>
                  <a:srgbClr val="FF0000"/>
                </a:solidFill>
              </a:rPr>
              <a:t> = {</a:t>
            </a:r>
            <a:r>
              <a:rPr lang="en-US" altLang="en-US" i="1" dirty="0">
                <a:solidFill>
                  <a:srgbClr val="FF0000"/>
                </a:solidFill>
              </a:rPr>
              <a:t>i</a:t>
            </a:r>
            <a:r>
              <a:rPr lang="en-US" altLang="en-US" baseline="-25000" dirty="0">
                <a:solidFill>
                  <a:srgbClr val="FF0000"/>
                </a:solidFill>
              </a:rPr>
              <a:t>1</a:t>
            </a:r>
            <a:r>
              <a:rPr lang="en-US" altLang="en-US" dirty="0">
                <a:solidFill>
                  <a:srgbClr val="FF0000"/>
                </a:solidFill>
              </a:rPr>
              <a:t>, </a:t>
            </a:r>
            <a:r>
              <a:rPr lang="en-US" altLang="en-US" i="1" dirty="0">
                <a:solidFill>
                  <a:srgbClr val="FF0000"/>
                </a:solidFill>
              </a:rPr>
              <a:t>i</a:t>
            </a:r>
            <a:r>
              <a:rPr lang="en-US" altLang="en-US" baseline="-25000" dirty="0">
                <a:solidFill>
                  <a:srgbClr val="FF0000"/>
                </a:solidFill>
              </a:rPr>
              <a:t>2</a:t>
            </a:r>
            <a:r>
              <a:rPr lang="en-US" altLang="en-US" dirty="0">
                <a:solidFill>
                  <a:srgbClr val="FF0000"/>
                </a:solidFill>
              </a:rPr>
              <a:t>, …, </a:t>
            </a:r>
            <a:r>
              <a:rPr lang="en-US" altLang="en-US" i="1" dirty="0" err="1">
                <a:solidFill>
                  <a:srgbClr val="FF0000"/>
                </a:solidFill>
              </a:rPr>
              <a:t>i</a:t>
            </a:r>
            <a:r>
              <a:rPr lang="en-US" altLang="en-US" i="1" baseline="-25000" dirty="0" err="1">
                <a:solidFill>
                  <a:srgbClr val="FF0000"/>
                </a:solidFill>
              </a:rPr>
              <a:t>m</a:t>
            </a:r>
            <a:r>
              <a:rPr lang="en-US" altLang="en-US" dirty="0">
                <a:solidFill>
                  <a:srgbClr val="FF0000"/>
                </a:solidFill>
              </a:rPr>
              <a:t>}</a:t>
            </a:r>
            <a:r>
              <a:rPr lang="en-US" altLang="en-US" dirty="0"/>
              <a:t>: a set of </a:t>
            </a:r>
            <a:r>
              <a:rPr lang="en-US" altLang="en-US" i="1" dirty="0"/>
              <a:t>items</a:t>
            </a:r>
            <a:r>
              <a:rPr lang="en-US" altLang="en-US" dirty="0"/>
              <a:t>.</a:t>
            </a:r>
          </a:p>
          <a:p>
            <a:r>
              <a:rPr lang="en-US" altLang="en-US" dirty="0">
                <a:solidFill>
                  <a:srgbClr val="FF0000"/>
                </a:solidFill>
              </a:rPr>
              <a:t>Transaction</a:t>
            </a:r>
            <a:r>
              <a:rPr lang="en-US" altLang="en-US" dirty="0"/>
              <a:t> </a:t>
            </a:r>
            <a:r>
              <a:rPr lang="en-US" altLang="en-US" i="1" dirty="0">
                <a:solidFill>
                  <a:srgbClr val="FF0000"/>
                </a:solidFill>
              </a:rPr>
              <a:t>t</a:t>
            </a:r>
            <a:r>
              <a:rPr lang="en-US" altLang="en-US" dirty="0"/>
              <a:t> : </a:t>
            </a:r>
          </a:p>
          <a:p>
            <a:pPr lvl="1"/>
            <a:r>
              <a:rPr lang="en-US" altLang="en-US" sz="3000" i="1" dirty="0"/>
              <a:t>t</a:t>
            </a:r>
            <a:r>
              <a:rPr lang="en-US" altLang="en-US" sz="3000" dirty="0"/>
              <a:t> a set of items, and </a:t>
            </a:r>
            <a:r>
              <a:rPr lang="en-US" altLang="en-US" sz="3000" i="1" dirty="0"/>
              <a:t>t</a:t>
            </a:r>
            <a:r>
              <a:rPr lang="en-US" altLang="en-US" sz="3000" dirty="0"/>
              <a:t> </a:t>
            </a:r>
            <a:r>
              <a:rPr lang="en-US" altLang="en-US" sz="3000" dirty="0">
                <a:sym typeface="Symbol" panose="05050102010706020507" pitchFamily="18" charset="2"/>
              </a:rPr>
              <a:t></a:t>
            </a:r>
            <a:r>
              <a:rPr lang="en-US" altLang="en-US" sz="3000" dirty="0"/>
              <a:t> </a:t>
            </a:r>
            <a:r>
              <a:rPr lang="en-US" altLang="en-US" sz="3000" i="1" dirty="0"/>
              <a:t>I</a:t>
            </a:r>
            <a:r>
              <a:rPr lang="en-US" altLang="en-US" sz="3000" dirty="0"/>
              <a:t>.</a:t>
            </a:r>
          </a:p>
          <a:p>
            <a:r>
              <a:rPr lang="en-US" altLang="en-US" dirty="0">
                <a:solidFill>
                  <a:srgbClr val="FF0000"/>
                </a:solidFill>
              </a:rPr>
              <a:t>Transaction Database </a:t>
            </a:r>
            <a:r>
              <a:rPr lang="en-US" altLang="en-US" i="1" dirty="0">
                <a:solidFill>
                  <a:srgbClr val="FF0000"/>
                </a:solidFill>
              </a:rPr>
              <a:t>T</a:t>
            </a:r>
            <a:r>
              <a:rPr lang="en-US" altLang="en-US" dirty="0">
                <a:solidFill>
                  <a:srgbClr val="FF0000"/>
                </a:solidFill>
              </a:rPr>
              <a:t>:</a:t>
            </a:r>
            <a:r>
              <a:rPr lang="en-US" altLang="en-US" dirty="0"/>
              <a:t> a set of transactions </a:t>
            </a:r>
            <a:r>
              <a:rPr lang="en-US" altLang="en-US" i="1" dirty="0"/>
              <a:t>T</a:t>
            </a:r>
            <a:r>
              <a:rPr lang="en-US" altLang="en-US" dirty="0"/>
              <a:t> = {t</a:t>
            </a:r>
            <a:r>
              <a:rPr lang="en-US" altLang="en-US" baseline="-25000" dirty="0"/>
              <a:t>1</a:t>
            </a:r>
            <a:r>
              <a:rPr lang="en-US" altLang="en-US" dirty="0"/>
              <a:t>, t</a:t>
            </a:r>
            <a:r>
              <a:rPr lang="en-US" altLang="en-US" baseline="-25000" dirty="0"/>
              <a:t>2</a:t>
            </a:r>
            <a:r>
              <a:rPr lang="en-US" altLang="en-US" dirty="0"/>
              <a:t>, …, </a:t>
            </a:r>
            <a:r>
              <a:rPr lang="en-US" altLang="en-US" dirty="0" err="1"/>
              <a:t>t</a:t>
            </a:r>
            <a:r>
              <a:rPr lang="en-US" altLang="en-US" baseline="-25000" dirty="0" err="1"/>
              <a:t>n</a:t>
            </a:r>
            <a:r>
              <a:rPr lang="en-US" altLang="en-US" dirty="0"/>
              <a:t>}.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0145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763000" cy="99060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Association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altLang="en-US" dirty="0" smtClean="0"/>
              <a:t>An </a:t>
            </a:r>
            <a:r>
              <a:rPr lang="en-US" altLang="en-US" dirty="0">
                <a:solidFill>
                  <a:srgbClr val="FF0000"/>
                </a:solidFill>
              </a:rPr>
              <a:t>association rule</a:t>
            </a:r>
            <a:r>
              <a:rPr lang="en-US" altLang="en-US" dirty="0"/>
              <a:t> is an implication of the form: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n-US" altLang="en-US" i="1" dirty="0"/>
              <a:t>		X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 </a:t>
            </a:r>
            <a:r>
              <a:rPr lang="en-US" altLang="en-US" i="1" dirty="0">
                <a:sym typeface="Symbol" panose="05050102010706020507" pitchFamily="18" charset="2"/>
              </a:rPr>
              <a:t>Y</a:t>
            </a:r>
            <a:r>
              <a:rPr lang="en-US" altLang="en-US" dirty="0">
                <a:sym typeface="Symbol" panose="05050102010706020507" pitchFamily="18" charset="2"/>
              </a:rPr>
              <a:t>, where </a:t>
            </a:r>
            <a:r>
              <a:rPr lang="en-US" altLang="en-US" i="1" dirty="0">
                <a:sym typeface="Symbol" panose="05050102010706020507" pitchFamily="18" charset="2"/>
              </a:rPr>
              <a:t>X</a:t>
            </a:r>
            <a:r>
              <a:rPr lang="en-US" altLang="en-US" dirty="0">
                <a:sym typeface="Symbol" panose="05050102010706020507" pitchFamily="18" charset="2"/>
              </a:rPr>
              <a:t>, </a:t>
            </a:r>
            <a:r>
              <a:rPr lang="en-US" altLang="en-US" i="1" dirty="0">
                <a:sym typeface="Symbol" panose="05050102010706020507" pitchFamily="18" charset="2"/>
              </a:rPr>
              <a:t>Y</a:t>
            </a:r>
            <a:r>
              <a:rPr lang="en-US" altLang="en-US" dirty="0">
                <a:sym typeface="Symbol" panose="05050102010706020507" pitchFamily="18" charset="2"/>
              </a:rPr>
              <a:t>  </a:t>
            </a:r>
            <a:r>
              <a:rPr lang="en-US" altLang="en-US" i="1" dirty="0">
                <a:sym typeface="Symbol" panose="05050102010706020507" pitchFamily="18" charset="2"/>
              </a:rPr>
              <a:t>I, and X </a:t>
            </a:r>
            <a:r>
              <a:rPr lang="en-US" altLang="en-US" dirty="0">
                <a:sym typeface="Symbol" panose="05050102010706020507" pitchFamily="18" charset="2"/>
              </a:rPr>
              <a:t></a:t>
            </a:r>
            <a:r>
              <a:rPr lang="en-US" altLang="en-US" i="1" dirty="0">
                <a:sym typeface="Symbol" panose="05050102010706020507" pitchFamily="18" charset="2"/>
              </a:rPr>
              <a:t>Y</a:t>
            </a:r>
            <a:r>
              <a:rPr lang="en-US" altLang="en-US" dirty="0">
                <a:sym typeface="Symbol" panose="05050102010706020507" pitchFamily="18" charset="2"/>
              </a:rPr>
              <a:t>  = 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Wingdings" panose="05000000000000000000" pitchFamily="2" charset="2"/>
              <a:buNone/>
            </a:pPr>
            <a:endParaRPr lang="en-US" altLang="en-US" i="1" dirty="0"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</a:pPr>
            <a:r>
              <a:rPr lang="en-US" altLang="en-US" dirty="0"/>
              <a:t>An </a:t>
            </a:r>
            <a:r>
              <a:rPr lang="en-US" altLang="en-US" dirty="0" err="1">
                <a:solidFill>
                  <a:srgbClr val="FF0000"/>
                </a:solidFill>
              </a:rPr>
              <a:t>itemset</a:t>
            </a:r>
            <a:r>
              <a:rPr lang="en-US" altLang="en-US" dirty="0">
                <a:solidFill>
                  <a:schemeClr val="hlink"/>
                </a:solidFill>
              </a:rPr>
              <a:t> </a:t>
            </a:r>
            <a:r>
              <a:rPr lang="en-US" altLang="en-US" dirty="0"/>
              <a:t>is a set of items.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E.g., X = {milk, bread, cereal} is an </a:t>
            </a:r>
            <a:r>
              <a:rPr lang="en-US" altLang="en-US" dirty="0" err="1"/>
              <a:t>itemset</a:t>
            </a:r>
            <a:r>
              <a:rPr lang="en-US" altLang="en-US" dirty="0" smtClean="0"/>
              <a:t>.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B879-531A-4CFA-ABE7-B9E3D606AB4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89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8C5293-D01A-4972-A775-47972969BA27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67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6081" y="1104637"/>
            <a:ext cx="7793037" cy="1143000"/>
          </a:xfrm>
        </p:spPr>
        <p:txBody>
          <a:bodyPr/>
          <a:lstStyle/>
          <a:p>
            <a:r>
              <a:rPr lang="en-US" altLang="en-US" dirty="0"/>
              <a:t>Support and Confidence</a:t>
            </a:r>
          </a:p>
        </p:txBody>
      </p:sp>
      <p:sp>
        <p:nvSpPr>
          <p:cNvPr id="67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080" y="2386013"/>
            <a:ext cx="8072437" cy="3481387"/>
          </a:xfrm>
        </p:spPr>
        <p:txBody>
          <a:bodyPr/>
          <a:lstStyle/>
          <a:p>
            <a:r>
              <a:rPr lang="en-US" altLang="en-US" dirty="0" smtClean="0"/>
              <a:t>The </a:t>
            </a:r>
            <a:r>
              <a:rPr lang="en-US" altLang="en-US" dirty="0"/>
              <a:t>support count of an </a:t>
            </a:r>
            <a:r>
              <a:rPr lang="en-US" altLang="en-US" dirty="0" err="1"/>
              <a:t>itemset</a:t>
            </a:r>
            <a:r>
              <a:rPr lang="en-US" altLang="en-US" dirty="0"/>
              <a:t> </a:t>
            </a:r>
            <a:r>
              <a:rPr lang="en-US" altLang="en-US" i="1" dirty="0" smtClean="0"/>
              <a:t>X</a:t>
            </a:r>
            <a:r>
              <a:rPr lang="en-US" altLang="en-US" dirty="0"/>
              <a:t> </a:t>
            </a:r>
            <a:r>
              <a:rPr lang="en-US" altLang="en-US" dirty="0" smtClean="0"/>
              <a:t>in </a:t>
            </a:r>
            <a:r>
              <a:rPr lang="en-US" altLang="en-US" dirty="0"/>
              <a:t>a data set </a:t>
            </a:r>
            <a:r>
              <a:rPr lang="en-US" altLang="en-US" i="1" dirty="0"/>
              <a:t>T</a:t>
            </a:r>
            <a:r>
              <a:rPr lang="en-US" altLang="en-US" dirty="0"/>
              <a:t> is the number of transactions in </a:t>
            </a:r>
            <a:r>
              <a:rPr lang="en-US" altLang="en-US" i="1" dirty="0"/>
              <a:t>T</a:t>
            </a:r>
            <a:r>
              <a:rPr lang="en-US" altLang="en-US" dirty="0"/>
              <a:t> that contain </a:t>
            </a:r>
            <a:r>
              <a:rPr lang="en-US" altLang="en-US" i="1" dirty="0"/>
              <a:t>X</a:t>
            </a:r>
            <a:r>
              <a:rPr lang="en-US" altLang="en-US" dirty="0"/>
              <a:t>. Assume </a:t>
            </a:r>
            <a:r>
              <a:rPr lang="en-US" altLang="en-US" i="1" dirty="0"/>
              <a:t>T</a:t>
            </a:r>
            <a:r>
              <a:rPr lang="en-US" altLang="en-US" dirty="0"/>
              <a:t> has </a:t>
            </a:r>
            <a:r>
              <a:rPr lang="en-US" altLang="en-US" i="1" dirty="0"/>
              <a:t>n</a:t>
            </a:r>
            <a:r>
              <a:rPr lang="en-US" altLang="en-US" dirty="0"/>
              <a:t> transactions. </a:t>
            </a:r>
          </a:p>
          <a:p>
            <a:r>
              <a:rPr lang="en-US" altLang="en-US" dirty="0"/>
              <a:t>Then, </a:t>
            </a:r>
          </a:p>
          <a:p>
            <a:endParaRPr lang="en-US" altLang="en-US" dirty="0"/>
          </a:p>
        </p:txBody>
      </p:sp>
      <p:sp>
        <p:nvSpPr>
          <p:cNvPr id="6789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789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2093382"/>
              </p:ext>
            </p:extLst>
          </p:nvPr>
        </p:nvGraphicFramePr>
        <p:xfrm>
          <a:off x="1763713" y="3621088"/>
          <a:ext cx="3657600" cy="1154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Equation" r:id="rId3" imgW="1206360" imgH="393480" progId="Equation.3">
                  <p:embed/>
                </p:oleObj>
              </mc:Choice>
              <mc:Fallback>
                <p:oleObj name="Equation" r:id="rId3" imgW="12063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3621088"/>
                        <a:ext cx="3657600" cy="1154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8919" name="Rectangle 7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789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1270878"/>
              </p:ext>
            </p:extLst>
          </p:nvPr>
        </p:nvGraphicFramePr>
        <p:xfrm>
          <a:off x="1730375" y="4759325"/>
          <a:ext cx="3954463" cy="122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Equation" r:id="rId5" imgW="1384200" imgH="419040" progId="Equation.3">
                  <p:embed/>
                </p:oleObj>
              </mc:Choice>
              <mc:Fallback>
                <p:oleObj name="Equation" r:id="rId5" imgW="13842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0375" y="4759325"/>
                        <a:ext cx="3954463" cy="1228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544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AR mining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lphaLcParenBoth"/>
            </a:pPr>
            <a:r>
              <a:rPr lang="en-US" dirty="0" smtClean="0"/>
              <a:t>generates </a:t>
            </a:r>
            <a:r>
              <a:rPr lang="en-US" dirty="0"/>
              <a:t>a huge amount of </a:t>
            </a:r>
            <a:r>
              <a:rPr lang="en-US" dirty="0" smtClean="0"/>
              <a:t>rules</a:t>
            </a:r>
          </a:p>
          <a:p>
            <a:pPr marL="457200" indent="-457200">
              <a:buAutoNum type="alphaLcParenBoth"/>
            </a:pPr>
            <a:r>
              <a:rPr lang="en-US" dirty="0" smtClean="0"/>
              <a:t>Not supporting </a:t>
            </a:r>
            <a:r>
              <a:rPr lang="en-US" dirty="0"/>
              <a:t>other </a:t>
            </a:r>
            <a:r>
              <a:rPr lang="en-US" dirty="0" smtClean="0"/>
              <a:t>relations, such </a:t>
            </a:r>
            <a:r>
              <a:rPr lang="en-US" dirty="0"/>
              <a:t>as negative </a:t>
            </a:r>
            <a:r>
              <a:rPr lang="en-US" dirty="0" smtClean="0"/>
              <a:t>implication, </a:t>
            </a:r>
            <a:r>
              <a:rPr lang="en-US" dirty="0"/>
              <a:t>correlation </a:t>
            </a:r>
            <a:r>
              <a:rPr lang="en-US" dirty="0" smtClean="0"/>
              <a:t>and dependence</a:t>
            </a:r>
          </a:p>
          <a:p>
            <a:pPr marL="457200" indent="-457200">
              <a:buAutoNum type="alphaLcParenBoth"/>
            </a:pPr>
            <a:r>
              <a:rPr lang="en-US" dirty="0" smtClean="0"/>
              <a:t>Universal support and confidence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B879-531A-4CFA-ABE7-B9E3D606AB4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209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Dependent Patterns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B879-531A-4CFA-ABE7-B9E3D606AB40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866" y="2687858"/>
            <a:ext cx="6734663" cy="326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362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1544</TotalTime>
  <Words>279</Words>
  <Application>Microsoft Office PowerPoint</Application>
  <PresentationFormat>On-screen Show (4:3)</PresentationFormat>
  <Paragraphs>76</Paragraphs>
  <Slides>18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Garamond</vt:lpstr>
      <vt:lpstr>Symbol</vt:lpstr>
      <vt:lpstr>Wingdings</vt:lpstr>
      <vt:lpstr>Organic</vt:lpstr>
      <vt:lpstr>Microsoft Equation 3.0</vt:lpstr>
      <vt:lpstr>Mining Dependent Patterns</vt:lpstr>
      <vt:lpstr>Outline</vt:lpstr>
      <vt:lpstr>Motivation</vt:lpstr>
      <vt:lpstr>Association Rule Mining</vt:lpstr>
      <vt:lpstr>AR Model</vt:lpstr>
      <vt:lpstr>Association rules</vt:lpstr>
      <vt:lpstr>Support and Confidence</vt:lpstr>
      <vt:lpstr>Problems with AR mining</vt:lpstr>
      <vt:lpstr>Dependent Patterns</vt:lpstr>
      <vt:lpstr>DP Properties</vt:lpstr>
      <vt:lpstr>Related Work</vt:lpstr>
      <vt:lpstr>Experiments</vt:lpstr>
      <vt:lpstr>Pattern Distribution</vt:lpstr>
      <vt:lpstr>Support vs. mining level</vt:lpstr>
      <vt:lpstr>Overlapping</vt:lpstr>
      <vt:lpstr>Scalability</vt:lpstr>
      <vt:lpstr>Conclusion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Mining for Geographically Disperse Communities in Social Networks by Leveraging Distance Modularity</dc:title>
  <dc:creator>pshak02</dc:creator>
  <cp:lastModifiedBy>Hansheng Lei</cp:lastModifiedBy>
  <cp:revision>178</cp:revision>
  <dcterms:created xsi:type="dcterms:W3CDTF">2013-06-01T14:14:38Z</dcterms:created>
  <dcterms:modified xsi:type="dcterms:W3CDTF">2017-05-16T20:15:21Z</dcterms:modified>
</cp:coreProperties>
</file>