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9"/>
  </p:notesMasterIdLst>
  <p:sldIdLst>
    <p:sldId id="256" r:id="rId2"/>
    <p:sldId id="261" r:id="rId3"/>
    <p:sldId id="351" r:id="rId4"/>
    <p:sldId id="353" r:id="rId5"/>
    <p:sldId id="352" r:id="rId6"/>
    <p:sldId id="354" r:id="rId7"/>
    <p:sldId id="332" r:id="rId8"/>
    <p:sldId id="305" r:id="rId9"/>
    <p:sldId id="340" r:id="rId10"/>
    <p:sldId id="341" r:id="rId11"/>
    <p:sldId id="342" r:id="rId12"/>
    <p:sldId id="345" r:id="rId13"/>
    <p:sldId id="356" r:id="rId14"/>
    <p:sldId id="355" r:id="rId15"/>
    <p:sldId id="357" r:id="rId16"/>
    <p:sldId id="358" r:id="rId17"/>
    <p:sldId id="3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84547" autoAdjust="0"/>
  </p:normalViewPr>
  <p:slideViewPr>
    <p:cSldViewPr>
      <p:cViewPr>
        <p:scale>
          <a:sx n="65" d="100"/>
          <a:sy n="65" d="100"/>
        </p:scale>
        <p:origin x="12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9CAD-B8A7-4BCB-9278-0C53397D7BE2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9746-C4F2-41D0-83BE-E7CAB52A7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9746-C4F2-41D0-83BE-E7CAB52A74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9746-C4F2-41D0-83BE-E7CAB52A74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12E176-2F4F-42B5-9526-C437ECC42500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811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150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73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9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697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929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AED2-8D2B-40F0-A86D-9BE8F911D68C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6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B083-12A5-4AE1-B4D5-EB22293A5E45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8904-94CE-4276-99A9-4861DA766F9E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9041-A070-4250-8337-957071AAD88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43C0-24F3-4B5F-AD25-6CED53BEFC03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0ED8-2935-419C-BD7B-4BACF04B748F}" type="datetime1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BB90-DD1E-40B6-BB84-52B04135D697}" type="datetime1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3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6CE0-A7DF-4C25-8727-7ADC3972CD06}" type="datetime1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B187-1CAF-493E-9583-E8441E2B3A56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9B59-840F-4D2A-AA3C-3047711BD430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42419A-E0F8-4B48-BAF4-13AEC6DE4B9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EAB879-531A-4CFA-ABE7-B9E3D606AB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https://encrypted-tbn0.gstatic.com/images?q=tbn:ANd9GcQawLf9Shxkbf7mM_MoPXCyZF9ud4coJd-U9TfNdomi2xeTiOI94Q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30510"/>
            <a:ext cx="2438399" cy="6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828800"/>
            <a:ext cx="7848600" cy="1295400"/>
          </a:xfrm>
        </p:spPr>
        <p:txBody>
          <a:bodyPr/>
          <a:lstStyle/>
          <a:p>
            <a:r>
              <a:rPr lang="en-US" sz="3600" b="1" cap="none" dirty="0" smtClean="0"/>
              <a:t>Data Intelligence</a:t>
            </a:r>
            <a:endParaRPr lang="en-US" sz="36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6096000" cy="30480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Hansheng Lei</a:t>
            </a:r>
            <a:endParaRPr lang="en-US" sz="2900" b="1" baseline="30000" dirty="0" smtClean="0"/>
          </a:p>
          <a:p>
            <a:r>
              <a:rPr lang="en-US" sz="2900" dirty="0" smtClean="0"/>
              <a:t>Univ</a:t>
            </a:r>
            <a:r>
              <a:rPr lang="en-US" sz="2900" dirty="0"/>
              <a:t>.</a:t>
            </a:r>
            <a:r>
              <a:rPr lang="en-US" sz="2900" dirty="0" smtClean="0"/>
              <a:t> of Texas Rio Grande Valley</a:t>
            </a:r>
          </a:p>
          <a:p>
            <a:endParaRPr lang="en-US" sz="29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0"/>
            <a:ext cx="1066800" cy="329184"/>
          </a:xfrm>
        </p:spPr>
        <p:txBody>
          <a:bodyPr/>
          <a:lstStyle/>
          <a:p>
            <a:fld id="{04EAB879-531A-4CFA-ABE7-B9E3D606AB40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2687858"/>
            <a:ext cx="6734663" cy="32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1548465"/>
          </a:xfrm>
        </p:spPr>
        <p:txBody>
          <a:bodyPr/>
          <a:lstStyle/>
          <a:p>
            <a:r>
              <a:rPr lang="en-US" dirty="0"/>
              <a:t>Downward </a:t>
            </a:r>
            <a:r>
              <a:rPr lang="en-US" dirty="0" smtClean="0"/>
              <a:t>closure</a:t>
            </a:r>
          </a:p>
          <a:p>
            <a:r>
              <a:rPr lang="en-US" dirty="0" smtClean="0"/>
              <a:t>Individual support thresholds for each item</a:t>
            </a:r>
          </a:p>
          <a:p>
            <a:r>
              <a:rPr lang="en-US" dirty="0" smtClean="0"/>
              <a:t>Right dependence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83" y="4208466"/>
            <a:ext cx="4220100" cy="79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379220"/>
            <a:ext cx="5040675" cy="5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55399"/>
            <a:ext cx="6798734" cy="1303867"/>
          </a:xfrm>
        </p:spPr>
        <p:txBody>
          <a:bodyPr/>
          <a:lstStyle/>
          <a:p>
            <a:r>
              <a:rPr lang="en-US" dirty="0" smtClean="0"/>
              <a:t>Pattern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14" y="1752600"/>
            <a:ext cx="6970491" cy="46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Discovering Multiple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90800" y="3657600"/>
                <a:ext cx="35133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57600"/>
                <a:ext cx="351339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76866" y="2895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traditional statists, multiple regression is often used find the relations between a set of variables and a single dependent variable. </a:t>
            </a:r>
          </a:p>
        </p:txBody>
      </p:sp>
    </p:spTree>
    <p:extLst>
      <p:ext uri="{BB962C8B-B14F-4D97-AF65-F5344CB8AC3E}">
        <p14:creationId xmlns:p14="http://schemas.microsoft.com/office/powerpoint/2010/main" val="300018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052734" cy="13038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Discovering Multiple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78" y="2514600"/>
            <a:ext cx="6334922" cy="3369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8843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 ten functions from output sorted by SSR (sum of squared residuals).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 descr="https://storage.googleapis.com/kaggle-media/competitions/mercari/mercari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28128"/>
            <a:ext cx="8153400" cy="27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5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688ED04-6EC5-4AFD-9FE0-13359BD0A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17356" r="11052" b="4691"/>
          <a:stretch/>
        </p:blipFill>
        <p:spPr>
          <a:xfrm>
            <a:off x="685800" y="2493348"/>
            <a:ext cx="3352800" cy="2060141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2B1E6B-C629-4716-8199-3D8DB98FE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20585" r="8634" b="3703"/>
          <a:stretch/>
        </p:blipFill>
        <p:spPr>
          <a:xfrm>
            <a:off x="4724400" y="2493348"/>
            <a:ext cx="3389091" cy="2020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0410" y="4642967"/>
            <a:ext cx="300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alibri" pitchFamily="34" charset="0"/>
              </a:rPr>
              <a:t>Mean Price by Main Category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603787"/>
            <a:ext cx="355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Average Price by Description Length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BF6D26-EE4D-42ED-B7CE-39D7357B7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71" y="5288222"/>
            <a:ext cx="7427691" cy="13446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30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ICDIS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329808"/>
            <a:ext cx="7391400" cy="3942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38249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Volunteers wanted!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8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281335" cy="34449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Artificial Intelligence (AI) vs. Data Intelligence (DI)</a:t>
            </a:r>
          </a:p>
          <a:p>
            <a:r>
              <a:rPr lang="en-US" dirty="0" smtClean="0"/>
              <a:t>DI Examples</a:t>
            </a:r>
          </a:p>
          <a:p>
            <a:r>
              <a:rPr lang="en-US" dirty="0" smtClean="0"/>
              <a:t>Mining Dependent Patterns</a:t>
            </a:r>
          </a:p>
          <a:p>
            <a:r>
              <a:rPr lang="en-US" dirty="0" smtClean="0"/>
              <a:t>Discovering Multiple Relations</a:t>
            </a:r>
          </a:p>
          <a:p>
            <a:r>
              <a:rPr lang="en-US" dirty="0" smtClean="0"/>
              <a:t>Predict Prices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ICDIS 2019 – The 2</a:t>
            </a:r>
            <a:r>
              <a:rPr lang="en-US" baseline="30000" dirty="0" smtClean="0"/>
              <a:t>nd</a:t>
            </a:r>
            <a:r>
              <a:rPr lang="en-US" dirty="0" smtClean="0"/>
              <a:t> Int. Conf. on Data Intelligence and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728022"/>
            <a:ext cx="6798734" cy="1303867"/>
          </a:xfrm>
        </p:spPr>
        <p:txBody>
          <a:bodyPr/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6300" y="2347450"/>
            <a:ext cx="7391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machine mimics "cognitive" functions that humans associate with other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human minds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such as "learning" and "problem solving"</a:t>
            </a:r>
            <a:endParaRPr lang="en-US" dirty="0"/>
          </a:p>
        </p:txBody>
      </p:sp>
      <p:pic>
        <p:nvPicPr>
          <p:cNvPr id="3078" name="Picture 6" descr="AlphaGo beats a human Go 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3863340"/>
            <a:ext cx="4933951" cy="27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86450" y="4649914"/>
            <a:ext cx="2857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1E1E1E"/>
                </a:solidFill>
                <a:latin typeface="Helmet"/>
              </a:rPr>
              <a:t>Artificial intelligence: Google's </a:t>
            </a:r>
            <a:r>
              <a:rPr lang="en-US" b="1" dirty="0" err="1">
                <a:solidFill>
                  <a:srgbClr val="1E1E1E"/>
                </a:solidFill>
                <a:latin typeface="Helmet"/>
              </a:rPr>
              <a:t>AlphaGo</a:t>
            </a:r>
            <a:r>
              <a:rPr lang="en-US" b="1" dirty="0">
                <a:solidFill>
                  <a:srgbClr val="1E1E1E"/>
                </a:solidFill>
                <a:latin typeface="Helmet"/>
              </a:rPr>
              <a:t> beats Go master Lee </a:t>
            </a:r>
            <a:r>
              <a:rPr lang="en-US" b="1" dirty="0" smtClean="0">
                <a:solidFill>
                  <a:srgbClr val="1E1E1E"/>
                </a:solidFill>
                <a:latin typeface="Helmet"/>
              </a:rPr>
              <a:t>Se-</a:t>
            </a:r>
            <a:r>
              <a:rPr lang="en-US" b="1" dirty="0" err="1" smtClean="0">
                <a:solidFill>
                  <a:srgbClr val="1E1E1E"/>
                </a:solidFill>
                <a:latin typeface="Helmet"/>
              </a:rPr>
              <a:t>dol</a:t>
            </a:r>
            <a:r>
              <a:rPr lang="en-US" b="1" dirty="0" smtClean="0">
                <a:solidFill>
                  <a:srgbClr val="1E1E1E"/>
                </a:solidFill>
                <a:latin typeface="Helmet"/>
              </a:rPr>
              <a:t>, March 12, 2016</a:t>
            </a:r>
            <a:endParaRPr lang="en-US" b="1" i="0" dirty="0">
              <a:solidFill>
                <a:srgbClr val="1E1E1E"/>
              </a:solidFill>
              <a:effectLst/>
              <a:latin typeface="Helmet"/>
            </a:endParaRPr>
          </a:p>
        </p:txBody>
      </p:sp>
    </p:spTree>
    <p:extLst>
      <p:ext uri="{BB962C8B-B14F-4D97-AF65-F5344CB8AC3E}">
        <p14:creationId xmlns:p14="http://schemas.microsoft.com/office/powerpoint/2010/main" val="261332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6" descr="figure 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7936" r="11829" b="4762"/>
          <a:stretch>
            <a:fillRect/>
          </a:stretch>
        </p:blipFill>
        <p:spPr>
          <a:xfrm>
            <a:off x="914400" y="2895600"/>
            <a:ext cx="7315200" cy="38361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384017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Since the beginning of Computer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29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ombination </a:t>
            </a:r>
            <a:r>
              <a:rPr lang="en-US" sz="2000" dirty="0"/>
              <a:t>of AI and </a:t>
            </a:r>
            <a:r>
              <a:rPr lang="en-US" sz="2000" dirty="0" smtClean="0"/>
              <a:t>machine </a:t>
            </a:r>
            <a:r>
              <a:rPr lang="en-US" sz="2000" dirty="0"/>
              <a:t>learning (ML</a:t>
            </a:r>
            <a:r>
              <a:rPr lang="en-US" sz="2000" dirty="0" smtClean="0"/>
              <a:t>)</a:t>
            </a:r>
          </a:p>
          <a:p>
            <a:r>
              <a:rPr lang="en-US" sz="2000" b="1" dirty="0"/>
              <a:t>Descriptive:</a:t>
            </a:r>
            <a:r>
              <a:rPr lang="en-US" sz="2000" dirty="0"/>
              <a:t> For reviewing and examining the data to understand and analyze business performance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Prescriptive:</a:t>
            </a:r>
            <a:r>
              <a:rPr lang="en-US" sz="2000" dirty="0"/>
              <a:t> For developing and analyzing alternative knowledge that can be applied in the courses of action</a:t>
            </a:r>
            <a:br>
              <a:rPr lang="en-US" sz="2000" dirty="0"/>
            </a:br>
            <a:r>
              <a:rPr lang="en-US" sz="2000" b="1" dirty="0"/>
              <a:t>Diagnostic:</a:t>
            </a:r>
            <a:r>
              <a:rPr lang="en-US" sz="2000" dirty="0"/>
              <a:t> For determining the possible causes of particulate occurrences.</a:t>
            </a:r>
            <a:br>
              <a:rPr lang="en-US" sz="2000" dirty="0"/>
            </a:br>
            <a:r>
              <a:rPr lang="en-US" sz="2000" b="1" dirty="0"/>
              <a:t>Predictive:</a:t>
            </a:r>
            <a:r>
              <a:rPr lang="en-US" sz="2000" dirty="0"/>
              <a:t> For analyzing historical data to determine future occurrences.</a:t>
            </a:r>
            <a:br>
              <a:rPr lang="en-US" sz="2000" dirty="0"/>
            </a:br>
            <a:r>
              <a:rPr lang="en-US" sz="2000" b="1" dirty="0"/>
              <a:t>Decisive:</a:t>
            </a:r>
            <a:r>
              <a:rPr lang="en-US" sz="2000" dirty="0"/>
              <a:t> For measuring the data adequacy and recommending future actions to be undertaken in an environment of multiple possibilities.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Image result for data intellig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34430"/>
            <a:ext cx="6985000" cy="39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5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Picture source: https</a:t>
            </a:r>
            <a:r>
              <a:rPr lang="en-US" dirty="0"/>
              <a:t>://www.quora.com/What-is-data-intelligence</a:t>
            </a:r>
          </a:p>
        </p:txBody>
      </p:sp>
    </p:spTree>
    <p:extLst>
      <p:ext uri="{BB962C8B-B14F-4D97-AF65-F5344CB8AC3E}">
        <p14:creationId xmlns:p14="http://schemas.microsoft.com/office/powerpoint/2010/main" val="58638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Proposed by </a:t>
            </a:r>
            <a:r>
              <a:rPr lang="en-GB" altLang="en-US" dirty="0">
                <a:solidFill>
                  <a:schemeClr val="tx1"/>
                </a:solidFill>
              </a:rPr>
              <a:t>Agrawal et al in 1993. </a:t>
            </a:r>
          </a:p>
          <a:p>
            <a:pPr>
              <a:spcBef>
                <a:spcPct val="15000"/>
              </a:spcBef>
            </a:pPr>
            <a:r>
              <a:rPr lang="en-US" altLang="en-US" dirty="0" smtClean="0"/>
              <a:t>Applied in m</a:t>
            </a:r>
            <a:r>
              <a:rPr lang="en-US" altLang="en-US" dirty="0" smtClean="0">
                <a:solidFill>
                  <a:schemeClr val="tx1"/>
                </a:solidFill>
              </a:rPr>
              <a:t>arket basket analysis </a:t>
            </a:r>
            <a:r>
              <a:rPr lang="en-US" altLang="en-US" dirty="0"/>
              <a:t>to find how items purchased by customers are related.</a:t>
            </a:r>
          </a:p>
          <a:p>
            <a:pPr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GB" altLang="en-US" dirty="0"/>
              <a:t>		</a:t>
            </a:r>
            <a:r>
              <a:rPr lang="en-GB" altLang="en-US" dirty="0" smtClean="0">
                <a:solidFill>
                  <a:srgbClr val="3333CC"/>
                </a:solidFill>
              </a:rPr>
              <a:t>Beer </a:t>
            </a:r>
            <a:r>
              <a:rPr lang="en-GB" altLang="en-US" dirty="0">
                <a:solidFill>
                  <a:srgbClr val="3333CC"/>
                </a:solidFill>
                <a:sym typeface="Symbol" panose="05050102010706020507" pitchFamily="18" charset="2"/>
              </a:rPr>
              <a:t></a:t>
            </a:r>
            <a:r>
              <a:rPr lang="en-GB" altLang="en-US" dirty="0">
                <a:solidFill>
                  <a:srgbClr val="3333CC"/>
                </a:solidFill>
              </a:rPr>
              <a:t> </a:t>
            </a:r>
            <a:r>
              <a:rPr lang="en-GB" altLang="en-US" dirty="0" smtClean="0">
                <a:solidFill>
                  <a:srgbClr val="3333CC"/>
                </a:solidFill>
              </a:rPr>
              <a:t>Diaper</a:t>
            </a:r>
            <a:r>
              <a:rPr lang="en-GB" altLang="en-US" dirty="0">
                <a:solidFill>
                  <a:srgbClr val="3333CC"/>
                </a:solidFill>
              </a:rPr>
              <a:t>	   [sup = 5%, </a:t>
            </a:r>
            <a:r>
              <a:rPr lang="en-GB" altLang="en-US" dirty="0" err="1">
                <a:solidFill>
                  <a:srgbClr val="3333CC"/>
                </a:solidFill>
              </a:rPr>
              <a:t>conf</a:t>
            </a:r>
            <a:r>
              <a:rPr lang="en-GB" altLang="en-US" dirty="0">
                <a:solidFill>
                  <a:srgbClr val="3333CC"/>
                </a:solidFill>
              </a:rPr>
              <a:t> = 100%]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Association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An </a:t>
            </a:r>
            <a:r>
              <a:rPr lang="en-US" altLang="en-US" dirty="0">
                <a:solidFill>
                  <a:srgbClr val="FF0000"/>
                </a:solidFill>
              </a:rPr>
              <a:t>association rule</a:t>
            </a:r>
            <a:r>
              <a:rPr lang="en-US" altLang="en-US" dirty="0"/>
              <a:t> is an implication of the form: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i="1" dirty="0"/>
              <a:t>		X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, where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i="1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 </a:t>
            </a:r>
            <a:r>
              <a:rPr lang="en-US" altLang="en-US" i="1" dirty="0">
                <a:sym typeface="Symbol" panose="05050102010706020507" pitchFamily="18" charset="2"/>
              </a:rPr>
              <a:t>I, and X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i="1" dirty="0">
                <a:sym typeface="Symbol" panose="05050102010706020507" pitchFamily="18" charset="2"/>
              </a:rPr>
              <a:t>Y</a:t>
            </a:r>
            <a:r>
              <a:rPr lang="en-US" altLang="en-US" dirty="0">
                <a:sym typeface="Symbol" panose="05050102010706020507" pitchFamily="18" charset="2"/>
              </a:rPr>
              <a:t>  = 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n-US" i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An </a:t>
            </a:r>
            <a:r>
              <a:rPr lang="en-US" altLang="en-US" dirty="0" err="1">
                <a:solidFill>
                  <a:srgbClr val="FF0000"/>
                </a:solidFill>
              </a:rPr>
              <a:t>itemset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/>
              <a:t>is a set of items.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E.g., X = {milk, bread, cereal} is an </a:t>
            </a:r>
            <a:r>
              <a:rPr lang="en-US" altLang="en-US" dirty="0" err="1"/>
              <a:t>itemset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AR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arenBoth"/>
            </a:pPr>
            <a:r>
              <a:rPr lang="en-US" dirty="0" smtClean="0"/>
              <a:t>generates </a:t>
            </a:r>
            <a:r>
              <a:rPr lang="en-US" dirty="0"/>
              <a:t>a huge amount of </a:t>
            </a:r>
            <a:r>
              <a:rPr lang="en-US" dirty="0" smtClean="0"/>
              <a:t>rules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Not supporting </a:t>
            </a:r>
            <a:r>
              <a:rPr lang="en-US" dirty="0"/>
              <a:t>other </a:t>
            </a:r>
            <a:r>
              <a:rPr lang="en-US" dirty="0" smtClean="0"/>
              <a:t>relations, such </a:t>
            </a:r>
            <a:r>
              <a:rPr lang="en-US" dirty="0"/>
              <a:t>as negative </a:t>
            </a:r>
            <a:r>
              <a:rPr lang="en-US" dirty="0" smtClean="0"/>
              <a:t>implication, </a:t>
            </a:r>
            <a:r>
              <a:rPr lang="en-US" dirty="0"/>
              <a:t>correlation </a:t>
            </a:r>
            <a:r>
              <a:rPr lang="en-US" dirty="0" smtClean="0"/>
              <a:t>and dependence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Universal support and 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B879-531A-4CFA-ABE7-B9E3D606AB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9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1698</TotalTime>
  <Words>264</Words>
  <Application>Microsoft Office PowerPoint</Application>
  <PresentationFormat>On-screen Show (4:3)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Helmet</vt:lpstr>
      <vt:lpstr>SimSun</vt:lpstr>
      <vt:lpstr>Arial</vt:lpstr>
      <vt:lpstr>Calibri</vt:lpstr>
      <vt:lpstr>Cambria Math</vt:lpstr>
      <vt:lpstr>Garamond</vt:lpstr>
      <vt:lpstr>Symbol</vt:lpstr>
      <vt:lpstr>Times New Roman</vt:lpstr>
      <vt:lpstr>Wingdings</vt:lpstr>
      <vt:lpstr>Organic</vt:lpstr>
      <vt:lpstr>Data Intelligence</vt:lpstr>
      <vt:lpstr>Outline</vt:lpstr>
      <vt:lpstr>AI</vt:lpstr>
      <vt:lpstr>AI</vt:lpstr>
      <vt:lpstr>Data Intelligence</vt:lpstr>
      <vt:lpstr>DI</vt:lpstr>
      <vt:lpstr>Association Rule Mining</vt:lpstr>
      <vt:lpstr>Association rules</vt:lpstr>
      <vt:lpstr>Problems with AR mining</vt:lpstr>
      <vt:lpstr>Dependent Patterns</vt:lpstr>
      <vt:lpstr>DP Properties</vt:lpstr>
      <vt:lpstr>Pattern Distribution</vt:lpstr>
      <vt:lpstr>Discovering Multiple Relations</vt:lpstr>
      <vt:lpstr>Discovering Multiple Relations</vt:lpstr>
      <vt:lpstr>Predicting Prices</vt:lpstr>
      <vt:lpstr>Predicting Prices</vt:lpstr>
      <vt:lpstr>ICDIS 2019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for Geographically Disperse Communities in Social Networks by Leveraging Distance Modularity</dc:title>
  <dc:creator>pshak02</dc:creator>
  <cp:lastModifiedBy>Hansheng Lei</cp:lastModifiedBy>
  <cp:revision>195</cp:revision>
  <dcterms:created xsi:type="dcterms:W3CDTF">2013-06-01T14:14:38Z</dcterms:created>
  <dcterms:modified xsi:type="dcterms:W3CDTF">2018-09-27T21:37:11Z</dcterms:modified>
</cp:coreProperties>
</file>